
<file path=[Content_Types].xml><?xml version="1.0" encoding="utf-8"?>
<Types xmlns="http://schemas.openxmlformats.org/package/2006/content-types">
  <Default Extension="png" ContentType="image/png"/>
  <Default Extension="mov" ContentType="video/quicktime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59" r:id="rId1"/>
  </p:sldMasterIdLst>
  <p:notesMasterIdLst>
    <p:notesMasterId r:id="rId19"/>
  </p:notesMasterIdLst>
  <p:sldIdLst>
    <p:sldId id="256" r:id="rId2"/>
    <p:sldId id="257" r:id="rId3"/>
    <p:sldId id="258" r:id="rId4"/>
    <p:sldId id="260" r:id="rId5"/>
    <p:sldId id="267" r:id="rId6"/>
    <p:sldId id="276" r:id="rId7"/>
    <p:sldId id="277" r:id="rId8"/>
    <p:sldId id="278" r:id="rId9"/>
    <p:sldId id="279" r:id="rId10"/>
    <p:sldId id="282" r:id="rId11"/>
    <p:sldId id="283" r:id="rId12"/>
    <p:sldId id="296" r:id="rId13"/>
    <p:sldId id="295" r:id="rId14"/>
    <p:sldId id="284" r:id="rId15"/>
    <p:sldId id="286" r:id="rId16"/>
    <p:sldId id="289" r:id="rId17"/>
    <p:sldId id="294" r:id="rId18"/>
  </p:sldIdLst>
  <p:sldSz cx="9144000" cy="5143500" type="screen16x9"/>
  <p:notesSz cx="6858000" cy="9144000"/>
  <p:embeddedFontLst>
    <p:embeddedFont>
      <p:font typeface="iCiel Panton Black" panose="00000A00000000000000" pitchFamily="50" charset="0"/>
      <p:bold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Lato" panose="020F0502020204030203" pitchFamily="34" charset="0"/>
      <p:regular r:id="rId25"/>
      <p:bold r:id="rId26"/>
      <p:italic r:id="rId27"/>
      <p:boldItalic r:id="rId28"/>
    </p:embeddedFont>
    <p:embeddedFont>
      <p:font typeface="Quicksand Medium" panose="00000600000000000000" pitchFamily="2" charset="0"/>
      <p:regular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7D42C"/>
    <a:srgbClr val="0093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39" d="100"/>
          <a:sy n="139" d="100"/>
        </p:scale>
        <p:origin x="168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5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numCol="1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numCol="1" rtlCol="0"/>
          <a:lstStyle>
            <a:lvl1pPr algn="r">
              <a:defRPr sz="1200"/>
            </a:lvl1pPr>
          </a:lstStyle>
          <a:p>
            <a:fld id="{947415D0-E0A0-4545-A922-A313990F89C3}" type="datetimeFigureOut">
              <a:rPr lang="en-US" smtClean="0"/>
              <a:t>8/22/2020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numCol="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numCol="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numCol="1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numCol="1" rtlCol="0" anchor="b"/>
          <a:lstStyle>
            <a:lvl1pPr algn="r">
              <a:defRPr sz="1200"/>
            </a:lvl1pPr>
          </a:lstStyle>
          <a:p>
            <a:fld id="{9DDA4FBD-7542-4AA4-9710-407A1E096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6480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numCol="1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numCol="1"/>
          <a:lstStyle/>
          <a:p>
            <a:fld id="{6655B81B-6D50-413F-AA07-0FCBBCF2319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0447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numCol="1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numCol="1"/>
          <a:lstStyle/>
          <a:p>
            <a:fld id="{6655B81B-6D50-413F-AA07-0FCBBCF2319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6791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 numCol="1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 numCol="1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95BEA16F-2FB2-439C-92FE-968188109694}" type="datetimeFigureOut">
              <a:rPr lang="en-US" smtClean="0"/>
              <a:t>8/22/2020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3234D488-A34F-4C26-885B-40113315AE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8003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95BEA16F-2FB2-439C-92FE-968188109694}" type="datetimeFigureOut">
              <a:rPr lang="en-US" smtClean="0"/>
              <a:t>8/22/2020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3234D488-A34F-4C26-885B-40113315AE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820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numCol="1"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numCol="1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95BEA16F-2FB2-439C-92FE-968188109694}" type="datetimeFigureOut">
              <a:rPr lang="en-US" smtClean="0"/>
              <a:t>8/22/2020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3234D488-A34F-4C26-885B-40113315AE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6008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 numCol="1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 numCol="1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95BEA16F-2FB2-439C-92FE-968188109694}" type="datetimeFigureOut">
              <a:rPr lang="en-US" smtClean="0"/>
              <a:t>8/22/2020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3234D488-A34F-4C26-885B-40113315AE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207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 numCol="1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numCol="1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 numCol="1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numCol="1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 numCol="1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95BEA16F-2FB2-439C-92FE-968188109694}" type="datetimeFigureOut">
              <a:rPr lang="en-US" smtClean="0"/>
              <a:t>8/22/2020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3234D488-A34F-4C26-885B-40113315AE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26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95BEA16F-2FB2-439C-92FE-968188109694}" type="datetimeFigureOut">
              <a:rPr lang="en-US" smtClean="0"/>
              <a:t>8/22/2020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3234D488-A34F-4C26-885B-40113315AE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7750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95BEA16F-2FB2-439C-92FE-968188109694}" type="datetimeFigureOut">
              <a:rPr lang="en-US" smtClean="0"/>
              <a:t>8/22/2020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3234D488-A34F-4C26-885B-40113315AE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267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numCol="1"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 numCol="1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 numCol="1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95BEA16F-2FB2-439C-92FE-968188109694}" type="datetimeFigureOut">
              <a:rPr lang="en-US" smtClean="0"/>
              <a:t>8/22/2020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3234D488-A34F-4C26-885B-40113315AE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3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numCol="1"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numCol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 numCol="1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95BEA16F-2FB2-439C-92FE-968188109694}" type="datetimeFigureOut">
              <a:rPr lang="en-US" smtClean="0"/>
              <a:t>8/22/2020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3234D488-A34F-4C26-885B-40113315AE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9265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95BEA16F-2FB2-439C-92FE-968188109694}" type="datetimeFigureOut">
              <a:rPr lang="en-US" smtClean="0"/>
              <a:t>8/22/2020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3234D488-A34F-4C26-885B-40113315AE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22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 numCol="1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95BEA16F-2FB2-439C-92FE-968188109694}" type="datetimeFigureOut">
              <a:rPr lang="en-US" smtClean="0"/>
              <a:t>8/22/2020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3234D488-A34F-4C26-885B-40113315AE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723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numCol="1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numCol="1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BEA16F-2FB2-439C-92FE-968188109694}" type="datetimeFigureOut">
              <a:rPr lang="en-US" smtClean="0"/>
              <a:t>8/22/2020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numCol="1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numCol="1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34D488-A34F-4C26-885B-40113315AE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877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iCiel Panton Black" pitchFamily="50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Lato" pitchFamily="34" charset="0"/>
          <a:ea typeface="+mn-ea"/>
          <a:cs typeface="Lato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Lato" pitchFamily="34" charset="0"/>
          <a:ea typeface="+mn-ea"/>
          <a:cs typeface="Lato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Lato" pitchFamily="34" charset="0"/>
          <a:ea typeface="+mn-ea"/>
          <a:cs typeface="Lato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Lato" pitchFamily="34" charset="0"/>
          <a:ea typeface="+mn-ea"/>
          <a:cs typeface="Lato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Lato" pitchFamily="34" charset="0"/>
          <a:ea typeface="+mn-ea"/>
          <a:cs typeface="Lato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31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34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FFFB197-81DB-4454-9885-8C7FDA3014E8}"/>
              </a:ext>
            </a:extLst>
          </p:cNvPr>
          <p:cNvSpPr txBox="1"/>
          <p:nvPr/>
        </p:nvSpPr>
        <p:spPr>
          <a:xfrm>
            <a:off x="7054373" y="4774168"/>
            <a:ext cx="2089627" cy="36933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dirty="0">
                <a:solidFill>
                  <a:srgbClr val="009349"/>
                </a:solidFill>
                <a:latin typeface="Quicksand Medium" panose="00000600000000000000" pitchFamily="2" charset="0"/>
              </a:rPr>
              <a:t>Ban </a:t>
            </a:r>
            <a:r>
              <a:rPr lang="en-US" dirty="0" err="1">
                <a:solidFill>
                  <a:srgbClr val="009349"/>
                </a:solidFill>
                <a:latin typeface="Quicksand Medium" panose="00000600000000000000" pitchFamily="2" charset="0"/>
              </a:rPr>
              <a:t>biên</a:t>
            </a:r>
            <a:r>
              <a:rPr lang="en-US" dirty="0">
                <a:solidFill>
                  <a:srgbClr val="009349"/>
                </a:solidFill>
                <a:latin typeface="Quicksand Medium" panose="00000600000000000000" pitchFamily="2" charset="0"/>
              </a:rPr>
              <a:t> </a:t>
            </a:r>
            <a:r>
              <a:rPr lang="en-US" dirty="0" err="1">
                <a:solidFill>
                  <a:srgbClr val="009349"/>
                </a:solidFill>
                <a:latin typeface="Quicksand Medium" panose="00000600000000000000" pitchFamily="2" charset="0"/>
              </a:rPr>
              <a:t>tập</a:t>
            </a:r>
            <a:r>
              <a:rPr lang="en-US" dirty="0">
                <a:solidFill>
                  <a:srgbClr val="009349"/>
                </a:solidFill>
                <a:latin typeface="Quicksand Medium" panose="00000600000000000000" pitchFamily="2" charset="0"/>
              </a:rPr>
              <a:t> AES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8996FC-C516-4929-AD28-4EDC71DD26BD}"/>
              </a:ext>
            </a:extLst>
          </p:cNvPr>
          <p:cNvSpPr/>
          <p:nvPr/>
        </p:nvSpPr>
        <p:spPr>
          <a:xfrm>
            <a:off x="3203848" y="1472066"/>
            <a:ext cx="5940152" cy="7530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 dirty="0" err="1">
                <a:solidFill>
                  <a:schemeClr val="bg1"/>
                </a:solidFill>
                <a:latin typeface="iCiel Panton Black" panose="00000A00000000000000" pitchFamily="50" charset="0"/>
              </a:rPr>
              <a:t>Bài</a:t>
            </a:r>
            <a:r>
              <a:rPr lang="en-US" sz="3200" b="1" dirty="0">
                <a:solidFill>
                  <a:schemeClr val="bg1"/>
                </a:solidFill>
                <a:latin typeface="iCiel Panton Black" panose="00000A00000000000000" pitchFamily="50" charset="0"/>
              </a:rPr>
              <a:t> </a:t>
            </a:r>
            <a:r>
              <a:rPr lang="vi-VN" sz="3200" b="1" dirty="0">
                <a:solidFill>
                  <a:schemeClr val="bg1"/>
                </a:solidFill>
                <a:latin typeface="iCiel Panton Black" panose="00000A00000000000000" pitchFamily="50" charset="0"/>
              </a:rPr>
              <a:t>11: Con người nơi e</a:t>
            </a:r>
            <a:r>
              <a:rPr lang="en-US" sz="3200" b="1" dirty="0">
                <a:solidFill>
                  <a:schemeClr val="bg1"/>
                </a:solidFill>
                <a:latin typeface="iCiel Panton Black" panose="00000A00000000000000" pitchFamily="50" charset="0"/>
              </a:rPr>
              <a:t>m </a:t>
            </a:r>
            <a:r>
              <a:rPr lang="vi-VN" sz="3200" b="1" dirty="0">
                <a:solidFill>
                  <a:schemeClr val="bg1"/>
                </a:solidFill>
                <a:latin typeface="iCiel Panton Black" panose="00000A00000000000000" pitchFamily="50" charset="0"/>
              </a:rPr>
              <a:t>sống</a:t>
            </a:r>
            <a:endParaRPr lang="en-US" sz="3200" b="1" dirty="0">
              <a:solidFill>
                <a:schemeClr val="bg1"/>
              </a:solidFill>
              <a:latin typeface="iCiel Panton Black" panose="00000A00000000000000" pitchFamily="50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C04B1F-ACD2-450C-8BE4-30888B599755}"/>
              </a:ext>
            </a:extLst>
          </p:cNvPr>
          <p:cNvSpPr txBox="1"/>
          <p:nvPr/>
        </p:nvSpPr>
        <p:spPr>
          <a:xfrm>
            <a:off x="2780452" y="699542"/>
            <a:ext cx="6388625" cy="7530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 dirty="0" err="1">
                <a:solidFill>
                  <a:schemeClr val="bg1"/>
                </a:solidFill>
                <a:latin typeface="iCiel Panton Black" panose="00000A00000000000000" pitchFamily="50" charset="0"/>
              </a:rPr>
              <a:t>Chủ</a:t>
            </a:r>
            <a:r>
              <a:rPr lang="en-US" sz="3200" b="1" dirty="0">
                <a:solidFill>
                  <a:schemeClr val="bg1"/>
                </a:solidFill>
                <a:latin typeface="iCiel Panton Black" panose="00000A00000000000000" pitchFamily="50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iCiel Panton Black" panose="00000A00000000000000" pitchFamily="50" charset="0"/>
              </a:rPr>
              <a:t>đề</a:t>
            </a:r>
            <a:r>
              <a:rPr lang="en-US" sz="3200" b="1" dirty="0">
                <a:solidFill>
                  <a:schemeClr val="bg1"/>
                </a:solidFill>
                <a:latin typeface="iCiel Panton Black" panose="00000A00000000000000" pitchFamily="50" charset="0"/>
              </a:rPr>
              <a:t> 3: </a:t>
            </a:r>
            <a:r>
              <a:rPr lang="en-US" sz="3200" b="1" dirty="0" err="1">
                <a:solidFill>
                  <a:schemeClr val="bg1"/>
                </a:solidFill>
                <a:latin typeface="iCiel Panton Black" panose="00000A00000000000000" pitchFamily="50" charset="0"/>
              </a:rPr>
              <a:t>Cộng</a:t>
            </a:r>
            <a:r>
              <a:rPr lang="en-US" sz="3200" b="1" dirty="0">
                <a:solidFill>
                  <a:schemeClr val="bg1"/>
                </a:solidFill>
                <a:latin typeface="iCiel Panton Black" panose="00000A00000000000000" pitchFamily="50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iCiel Panton Black" panose="00000A00000000000000" pitchFamily="50" charset="0"/>
              </a:rPr>
              <a:t>đồng</a:t>
            </a:r>
            <a:r>
              <a:rPr lang="en-US" sz="3200" b="1" dirty="0">
                <a:solidFill>
                  <a:schemeClr val="bg1"/>
                </a:solidFill>
                <a:latin typeface="iCiel Panton Black" panose="00000A00000000000000" pitchFamily="50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iCiel Panton Black" panose="00000A00000000000000" pitchFamily="50" charset="0"/>
              </a:rPr>
              <a:t>địa</a:t>
            </a:r>
            <a:r>
              <a:rPr lang="en-US" sz="3200" b="1" dirty="0">
                <a:solidFill>
                  <a:schemeClr val="bg1"/>
                </a:solidFill>
                <a:latin typeface="iCiel Panton Black" panose="00000A00000000000000" pitchFamily="50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iCiel Panton Black" panose="00000A00000000000000" pitchFamily="50" charset="0"/>
              </a:rPr>
              <a:t>phương</a:t>
            </a:r>
            <a:r>
              <a:rPr lang="en-US" sz="3200" b="1" dirty="0">
                <a:solidFill>
                  <a:schemeClr val="bg1"/>
                </a:solidFill>
                <a:latin typeface="iCiel Panton Black" panose="00000A00000000000000" pitchFamily="50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37307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applause.wav"/>
          </p:stSnd>
        </p:sndAc>
      </p:transition>
    </mc:Choice>
    <mc:Fallback xmlns="">
      <p:transition spd="slow">
        <p:sndAc>
          <p:stSnd>
            <p:snd r:embed="rId5" name="applaus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3548" y="502597"/>
            <a:ext cx="7992888" cy="461665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2400" dirty="0">
                <a:solidFill>
                  <a:srgbClr val="009349"/>
                </a:solidFill>
                <a:latin typeface="iCiel Panton Black" pitchFamily="50" charset="0"/>
                <a:ea typeface="+mj-ea"/>
                <a:cs typeface="+mj-cs"/>
              </a:rPr>
              <a:t>Bài hát: “</a:t>
            </a:r>
            <a:r>
              <a:rPr lang="vi-VN" sz="2400" dirty="0">
                <a:solidFill>
                  <a:srgbClr val="009349"/>
                </a:solidFill>
                <a:latin typeface="iCiel Panton Black" pitchFamily="50" charset="0"/>
                <a:ea typeface="+mj-ea"/>
                <a:cs typeface="+mj-cs"/>
              </a:rPr>
              <a:t>Bác đưa thư vui tính</a:t>
            </a:r>
            <a:r>
              <a:rPr lang="en-US" sz="2400" dirty="0">
                <a:solidFill>
                  <a:srgbClr val="009349"/>
                </a:solidFill>
                <a:latin typeface="iCiel Panton Black" pitchFamily="50" charset="0"/>
                <a:ea typeface="+mj-ea"/>
                <a:cs typeface="+mj-cs"/>
              </a:rPr>
              <a:t>”</a:t>
            </a:r>
          </a:p>
        </p:txBody>
      </p:sp>
      <p:pic>
        <p:nvPicPr>
          <p:cNvPr id="3" name="RPReplay_Final159785417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47664" y="1059582"/>
            <a:ext cx="5904656" cy="340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978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8375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5997" y="1724985"/>
            <a:ext cx="5372005" cy="1693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377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0BDAA55-C473-4078-A1B7-17FEB1F2C07D}"/>
              </a:ext>
            </a:extLst>
          </p:cNvPr>
          <p:cNvSpPr txBox="1"/>
          <p:nvPr/>
        </p:nvSpPr>
        <p:spPr>
          <a:xfrm>
            <a:off x="857210" y="488400"/>
            <a:ext cx="7819246" cy="40011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sz="2000" b="1" dirty="0">
                <a:latin typeface="Lato" pitchFamily="34" charset="0"/>
                <a:cs typeface="Lato" pitchFamily="34" charset="0"/>
              </a:rPr>
              <a:t> </a:t>
            </a:r>
            <a:r>
              <a:rPr lang="vi-VN" sz="2000" b="1" dirty="0">
                <a:latin typeface="Lato" pitchFamily="34" charset="0"/>
                <a:cs typeface="Lato" pitchFamily="34" charset="0"/>
              </a:rPr>
              <a:t>Quan sát hình và cho biết công việc của những người trong hình.</a:t>
            </a:r>
            <a:endParaRPr lang="en-US" sz="2000" b="1" dirty="0">
              <a:latin typeface="Lato" pitchFamily="34" charset="0"/>
              <a:cs typeface="Lato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70ACF1A-2814-4208-92BB-711F1A14F04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508234"/>
            <a:ext cx="372363" cy="53471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1CDA8A0-1A95-4B74-AF8D-20385EBE53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618" y="1042948"/>
            <a:ext cx="6232763" cy="380148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CD54C2B-8482-451F-B910-658481BA0BF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979" y="1042948"/>
            <a:ext cx="6212041" cy="380755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F9681D6-0A47-43EE-BE34-7FE22347695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859" y="1031682"/>
            <a:ext cx="7092280" cy="381275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9D5E3BC-1CD7-45DD-B62F-C1B45D6794D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77" y="1025609"/>
            <a:ext cx="8012445" cy="3801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73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2A54E1B2-49F2-4624-8299-94D6B1F28CF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508234"/>
            <a:ext cx="372363" cy="53471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706FF4A-5631-4C25-85EA-9665010D4229}"/>
              </a:ext>
            </a:extLst>
          </p:cNvPr>
          <p:cNvSpPr txBox="1"/>
          <p:nvPr/>
        </p:nvSpPr>
        <p:spPr>
          <a:xfrm>
            <a:off x="857210" y="488400"/>
            <a:ext cx="8035270" cy="40011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sz="16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>
                <a:latin typeface="Lato" pitchFamily="34" charset="0"/>
                <a:cs typeface="Lato" pitchFamily="34" charset="0"/>
              </a:rPr>
              <a:t>Em</a:t>
            </a:r>
            <a:r>
              <a:rPr lang="en-US" sz="20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>
                <a:latin typeface="Lato" pitchFamily="34" charset="0"/>
                <a:cs typeface="Lato" pitchFamily="34" charset="0"/>
              </a:rPr>
              <a:t>còn</a:t>
            </a:r>
            <a:r>
              <a:rPr lang="en-US" sz="20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>
                <a:latin typeface="Lato" pitchFamily="34" charset="0"/>
                <a:cs typeface="Lato" pitchFamily="34" charset="0"/>
              </a:rPr>
              <a:t>biết</a:t>
            </a:r>
            <a:r>
              <a:rPr lang="en-US" sz="20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>
                <a:latin typeface="Lato" pitchFamily="34" charset="0"/>
                <a:cs typeface="Lato" pitchFamily="34" charset="0"/>
              </a:rPr>
              <a:t>những</a:t>
            </a:r>
            <a:r>
              <a:rPr lang="en-US" sz="20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>
                <a:latin typeface="Lato" pitchFamily="34" charset="0"/>
                <a:cs typeface="Lato" pitchFamily="34" charset="0"/>
              </a:rPr>
              <a:t>công</a:t>
            </a:r>
            <a:r>
              <a:rPr lang="en-US" sz="20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>
                <a:latin typeface="Lato" pitchFamily="34" charset="0"/>
                <a:cs typeface="Lato" pitchFamily="34" charset="0"/>
              </a:rPr>
              <a:t>việc</a:t>
            </a:r>
            <a:r>
              <a:rPr lang="en-US" sz="20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>
                <a:latin typeface="Lato" pitchFamily="34" charset="0"/>
                <a:cs typeface="Lato" pitchFamily="34" charset="0"/>
              </a:rPr>
              <a:t>gì</a:t>
            </a:r>
            <a:r>
              <a:rPr lang="en-US" sz="2000" b="1" dirty="0">
                <a:latin typeface="Lato" pitchFamily="34" charset="0"/>
                <a:cs typeface="Lato" pitchFamily="34" charset="0"/>
              </a:rPr>
              <a:t>? </a:t>
            </a:r>
            <a:r>
              <a:rPr lang="en-US" sz="2000" b="1" dirty="0" err="1">
                <a:latin typeface="Lato" pitchFamily="34" charset="0"/>
                <a:cs typeface="Lato" pitchFamily="34" charset="0"/>
              </a:rPr>
              <a:t>Những</a:t>
            </a:r>
            <a:r>
              <a:rPr lang="en-US" sz="20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>
                <a:latin typeface="Lato" pitchFamily="34" charset="0"/>
                <a:cs typeface="Lato" pitchFamily="34" charset="0"/>
              </a:rPr>
              <a:t>công</a:t>
            </a:r>
            <a:r>
              <a:rPr lang="en-US" sz="20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>
                <a:latin typeface="Lato" pitchFamily="34" charset="0"/>
                <a:cs typeface="Lato" pitchFamily="34" charset="0"/>
              </a:rPr>
              <a:t>việc</a:t>
            </a:r>
            <a:r>
              <a:rPr lang="en-US" sz="20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>
                <a:latin typeface="Lato" pitchFamily="34" charset="0"/>
                <a:cs typeface="Lato" pitchFamily="34" charset="0"/>
              </a:rPr>
              <a:t>đó</a:t>
            </a:r>
            <a:r>
              <a:rPr lang="en-US" sz="20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>
                <a:latin typeface="Lato" pitchFamily="34" charset="0"/>
                <a:cs typeface="Lato" pitchFamily="34" charset="0"/>
              </a:rPr>
              <a:t>diễn</a:t>
            </a:r>
            <a:r>
              <a:rPr lang="en-US" sz="2000" b="1" dirty="0">
                <a:latin typeface="Lato" pitchFamily="34" charset="0"/>
                <a:cs typeface="Lato" pitchFamily="34" charset="0"/>
              </a:rPr>
              <a:t> ra ở </a:t>
            </a:r>
            <a:r>
              <a:rPr lang="en-US" sz="2000" b="1" dirty="0" err="1">
                <a:latin typeface="Lato" pitchFamily="34" charset="0"/>
                <a:cs typeface="Lato" pitchFamily="34" charset="0"/>
              </a:rPr>
              <a:t>đâu</a:t>
            </a:r>
            <a:r>
              <a:rPr lang="en-US" sz="2000" b="1" dirty="0">
                <a:latin typeface="Lato" pitchFamily="34" charset="0"/>
                <a:cs typeface="Lato" pitchFamily="34" charset="0"/>
              </a:rPr>
              <a:t>?</a:t>
            </a:r>
            <a:endParaRPr lang="en-US" sz="1600" b="1" dirty="0">
              <a:latin typeface="Lato" pitchFamily="34" charset="0"/>
              <a:cs typeface="Lato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390EB5-9A37-4255-9936-9E2043C8D03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95" b="3236"/>
          <a:stretch/>
        </p:blipFill>
        <p:spPr>
          <a:xfrm>
            <a:off x="1833442" y="941025"/>
            <a:ext cx="5477115" cy="393498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24862A4-840A-4223-A15B-96E44043414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221" y="941025"/>
            <a:ext cx="6235556" cy="393498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C89D550-C150-45E0-8D50-A2010F31149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855" y="929495"/>
            <a:ext cx="7164288" cy="3946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522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3"/>
            <a:ext cx="9144000" cy="51435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491630"/>
            <a:ext cx="5834778" cy="151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029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036496" cy="51435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555526"/>
            <a:ext cx="504056" cy="52169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36405" y="615554"/>
            <a:ext cx="54872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2000" b="1" dirty="0">
                <a:latin typeface="Lato" pitchFamily="34" charset="0"/>
                <a:cs typeface="Lato" pitchFamily="34" charset="0"/>
              </a:rPr>
              <a:t>Cùng kể về công việc của bố mẹ</a:t>
            </a:r>
            <a:r>
              <a:rPr lang="en-US" sz="20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>
                <a:latin typeface="Lato" pitchFamily="34" charset="0"/>
                <a:cs typeface="Lato" pitchFamily="34" charset="0"/>
              </a:rPr>
              <a:t>và</a:t>
            </a:r>
            <a:r>
              <a:rPr lang="en-US" sz="20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>
                <a:latin typeface="Lato" pitchFamily="34" charset="0"/>
                <a:cs typeface="Lato" pitchFamily="34" charset="0"/>
              </a:rPr>
              <a:t>người</a:t>
            </a:r>
            <a:r>
              <a:rPr lang="en-US" sz="20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>
                <a:latin typeface="Lato" pitchFamily="34" charset="0"/>
                <a:cs typeface="Lato" pitchFamily="34" charset="0"/>
              </a:rPr>
              <a:t>thân</a:t>
            </a:r>
            <a:r>
              <a:rPr lang="en-US" sz="2000" b="1" dirty="0">
                <a:latin typeface="Lato" pitchFamily="34" charset="0"/>
                <a:cs typeface="Lato" pitchFamily="34" charset="0"/>
              </a:rPr>
              <a:t>.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D2905F0-7CEE-41B8-98CF-D58DC1E9456C}"/>
              </a:ext>
            </a:extLst>
          </p:cNvPr>
          <p:cNvGrpSpPr/>
          <p:nvPr/>
        </p:nvGrpSpPr>
        <p:grpSpPr>
          <a:xfrm>
            <a:off x="755576" y="1231998"/>
            <a:ext cx="7740352" cy="3623666"/>
            <a:chOff x="701824" y="1084189"/>
            <a:chExt cx="7740352" cy="3623666"/>
          </a:xfrm>
        </p:grpSpPr>
        <p:sp>
          <p:nvSpPr>
            <p:cNvPr id="9" name="Rounded Rectangular Callout 8"/>
            <p:cNvSpPr/>
            <p:nvPr/>
          </p:nvSpPr>
          <p:spPr>
            <a:xfrm>
              <a:off x="1097868" y="1212891"/>
              <a:ext cx="1745940" cy="555526"/>
            </a:xfrm>
            <a:prstGeom prst="wedgeRoundRectCallout">
              <a:avLst>
                <a:gd name="adj1" fmla="val -5606"/>
                <a:gd name="adj2" fmla="val 79521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vi-VN" sz="2000" dirty="0">
                  <a:latin typeface="Lato" panose="020F0502020204030203" pitchFamily="34" charset="0"/>
                  <a:cs typeface="Lato" panose="020F0502020204030203" pitchFamily="34" charset="0"/>
                </a:rPr>
                <a:t>Bố mình là...</a:t>
              </a:r>
              <a:endParaRPr lang="en-US" sz="2000" dirty="0">
                <a:latin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10" name="Rounded Rectangular Callout 9"/>
            <p:cNvSpPr/>
            <p:nvPr/>
          </p:nvSpPr>
          <p:spPr>
            <a:xfrm>
              <a:off x="5796136" y="1084189"/>
              <a:ext cx="1872208" cy="555526"/>
            </a:xfrm>
            <a:prstGeom prst="wedgeRoundRectCallout">
              <a:avLst>
                <a:gd name="adj1" fmla="val -36575"/>
                <a:gd name="adj2" fmla="val 97632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vi-VN" sz="2000" dirty="0">
                  <a:latin typeface="Lato" panose="020F0502020204030203" pitchFamily="34" charset="0"/>
                  <a:cs typeface="Lato" panose="020F0502020204030203" pitchFamily="34" charset="0"/>
                </a:rPr>
                <a:t>Mẹ mình là...</a:t>
              </a:r>
              <a:endParaRPr lang="en-US" sz="2000" dirty="0">
                <a:latin typeface="Lato" panose="020F0502020204030203" pitchFamily="34" charset="0"/>
                <a:cs typeface="Lato" panose="020F0502020204030203" pitchFamily="34" charset="0"/>
              </a:endParaRP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0DB6B10F-3D37-46F1-BF4F-22E9A404C1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824" y="1776766"/>
              <a:ext cx="7740352" cy="293108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30881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9094" cy="51435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347614"/>
            <a:ext cx="6120680" cy="1806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388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555526"/>
            <a:ext cx="504056" cy="53429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99592" y="622620"/>
            <a:ext cx="71815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2000" b="1" dirty="0">
                <a:latin typeface="Lato" pitchFamily="34" charset="0"/>
                <a:cs typeface="Lato" pitchFamily="34" charset="0"/>
              </a:rPr>
              <a:t>Vẽ và nói với bạn về công việc mơ ước của em trong tương lai</a:t>
            </a:r>
            <a:endParaRPr lang="en-US" sz="2000" b="1" dirty="0">
              <a:latin typeface="Lato" pitchFamily="34" charset="0"/>
              <a:cs typeface="Lato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F789A2E-7704-4BE1-8579-E776FD1CE766}"/>
              </a:ext>
            </a:extLst>
          </p:cNvPr>
          <p:cNvGrpSpPr/>
          <p:nvPr/>
        </p:nvGrpSpPr>
        <p:grpSpPr>
          <a:xfrm>
            <a:off x="313922" y="1100080"/>
            <a:ext cx="7538068" cy="3796573"/>
            <a:chOff x="313922" y="1100080"/>
            <a:chExt cx="7538068" cy="3796573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088F69BE-62F8-42DD-A6E4-DA55CFFCCB7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2009" y="1100080"/>
              <a:ext cx="6559981" cy="3796573"/>
            </a:xfrm>
            <a:prstGeom prst="rect">
              <a:avLst/>
            </a:prstGeom>
          </p:spPr>
        </p:pic>
        <p:sp>
          <p:nvSpPr>
            <p:cNvPr id="6" name="Cloud Callout 5"/>
            <p:cNvSpPr/>
            <p:nvPr/>
          </p:nvSpPr>
          <p:spPr>
            <a:xfrm flipH="1">
              <a:off x="313922" y="1977074"/>
              <a:ext cx="2039854" cy="594676"/>
            </a:xfrm>
            <a:prstGeom prst="wedgeRoundRectCallout">
              <a:avLst>
                <a:gd name="adj1" fmla="val -45602"/>
                <a:gd name="adj2" fmla="val 66801"/>
                <a:gd name="adj3" fmla="val 16667"/>
              </a:avLst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vi-VN" sz="2000" dirty="0">
                  <a:latin typeface="Lato" panose="020F0502020204030203" pitchFamily="34" charset="0"/>
                  <a:cs typeface="Lato" panose="020F0502020204030203" pitchFamily="34" charset="0"/>
                </a:rPr>
                <a:t>Sau này mình muốn làm...</a:t>
              </a:r>
              <a:endParaRPr lang="en-US" sz="2000" dirty="0">
                <a:latin typeface="Lato" panose="020F0502020204030203" pitchFamily="34" charset="0"/>
                <a:cs typeface="Lato" panose="020F050202020403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36753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1509" y="1563638"/>
            <a:ext cx="5460982" cy="158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785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555526"/>
            <a:ext cx="380558" cy="54637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27584" y="583124"/>
            <a:ext cx="64087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000" b="1" dirty="0">
                <a:latin typeface="Lato" panose="020F0502020204030203" pitchFamily="34" charset="0"/>
                <a:cs typeface="Lato" panose="020F0502020204030203" pitchFamily="34" charset="0"/>
              </a:rPr>
              <a:t>Nêu lợi ích của công việc trong từng hình dưới đây.</a:t>
            </a:r>
            <a:endParaRPr lang="en-US" sz="2000" dirty="0"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1EB8C7A-B10D-4C87-9000-C10AF4E0F8AB}"/>
              </a:ext>
            </a:extLst>
          </p:cNvPr>
          <p:cNvGrpSpPr/>
          <p:nvPr/>
        </p:nvGrpSpPr>
        <p:grpSpPr>
          <a:xfrm>
            <a:off x="16319" y="759201"/>
            <a:ext cx="8588129" cy="4384299"/>
            <a:chOff x="16319" y="759201"/>
            <a:chExt cx="8588129" cy="4384299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B95D428C-5906-469E-BF00-F46658BFECB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19" y="1050501"/>
              <a:ext cx="3981427" cy="1962812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363EE667-69B2-4069-BF68-09E6C11157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039" b="5585"/>
            <a:stretch/>
          </p:blipFill>
          <p:spPr>
            <a:xfrm>
              <a:off x="2411760" y="3190224"/>
              <a:ext cx="3888432" cy="1953276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119360E7-EC60-4DC8-AFD5-CD5876FDCC4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94396" y="759201"/>
              <a:ext cx="2210052" cy="2535874"/>
            </a:xfrm>
            <a:prstGeom prst="rect">
              <a:avLst/>
            </a:prstGeom>
          </p:spPr>
        </p:pic>
        <p:sp>
          <p:nvSpPr>
            <p:cNvPr id="20" name="Arrow: Bent-Up 19">
              <a:extLst>
                <a:ext uri="{FF2B5EF4-FFF2-40B4-BE49-F238E27FC236}">
                  <a16:creationId xmlns:a16="http://schemas.microsoft.com/office/drawing/2014/main" id="{342DAF00-7441-4203-A7F0-9B1545C97886}"/>
                </a:ext>
              </a:extLst>
            </p:cNvPr>
            <p:cNvSpPr/>
            <p:nvPr/>
          </p:nvSpPr>
          <p:spPr>
            <a:xfrm rot="5400000">
              <a:off x="984121" y="3450645"/>
              <a:ext cx="1080120" cy="965702"/>
            </a:xfrm>
            <a:prstGeom prst="bentUpArrow">
              <a:avLst>
                <a:gd name="adj1" fmla="val 16192"/>
                <a:gd name="adj2" fmla="val 18944"/>
                <a:gd name="adj3" fmla="val 27202"/>
              </a:avLst>
            </a:prstGeom>
            <a:solidFill>
              <a:srgbClr val="009349"/>
            </a:solidFill>
            <a:ln>
              <a:solidFill>
                <a:srgbClr val="C7D42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Arrow: Bent-Up 23">
              <a:extLst>
                <a:ext uri="{FF2B5EF4-FFF2-40B4-BE49-F238E27FC236}">
                  <a16:creationId xmlns:a16="http://schemas.microsoft.com/office/drawing/2014/main" id="{9D0F53B4-639B-4DF8-8300-2D4405199C8F}"/>
                </a:ext>
              </a:extLst>
            </p:cNvPr>
            <p:cNvSpPr/>
            <p:nvPr/>
          </p:nvSpPr>
          <p:spPr>
            <a:xfrm>
              <a:off x="6747039" y="3450645"/>
              <a:ext cx="1080120" cy="965702"/>
            </a:xfrm>
            <a:prstGeom prst="bentUpArrow">
              <a:avLst>
                <a:gd name="adj1" fmla="val 16192"/>
                <a:gd name="adj2" fmla="val 18944"/>
                <a:gd name="adj3" fmla="val 27202"/>
              </a:avLst>
            </a:prstGeom>
            <a:solidFill>
              <a:srgbClr val="009349"/>
            </a:solidFill>
            <a:ln>
              <a:solidFill>
                <a:srgbClr val="C7D42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0260522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5BEE779-4249-4B84-92FC-34EA2CF77B4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555526"/>
            <a:ext cx="380558" cy="54637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16EDF6F-B554-4815-AF89-C0DF3FAD62C9}"/>
              </a:ext>
            </a:extLst>
          </p:cNvPr>
          <p:cNvSpPr txBox="1"/>
          <p:nvPr/>
        </p:nvSpPr>
        <p:spPr>
          <a:xfrm>
            <a:off x="827584" y="583124"/>
            <a:ext cx="64087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000" b="1" dirty="0">
                <a:latin typeface="Lato" panose="020F0502020204030203" pitchFamily="34" charset="0"/>
                <a:cs typeface="Lato" panose="020F0502020204030203" pitchFamily="34" charset="0"/>
              </a:rPr>
              <a:t>Nêu lợi ích của công việc trong từng hình dưới đây.</a:t>
            </a:r>
            <a:endParaRPr lang="en-US" sz="2000" dirty="0"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F68F913-55B3-4235-9A26-B823B5022B49}"/>
              </a:ext>
            </a:extLst>
          </p:cNvPr>
          <p:cNvGrpSpPr/>
          <p:nvPr/>
        </p:nvGrpSpPr>
        <p:grpSpPr>
          <a:xfrm>
            <a:off x="0" y="1101899"/>
            <a:ext cx="9118724" cy="4203315"/>
            <a:chOff x="0" y="1101899"/>
            <a:chExt cx="9118724" cy="4203315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13A510F9-76CA-4070-83A6-C8A9B3AC96D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116744"/>
              <a:ext cx="2924027" cy="2895166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ACFD49E0-B5DC-4641-B5A6-B7E9868C3CC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19872" y="2283718"/>
              <a:ext cx="3096344" cy="3021496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92326F84-B7AB-4B76-BC1D-EF05B29436B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20172" y="1101899"/>
              <a:ext cx="2998552" cy="2872739"/>
            </a:xfrm>
            <a:prstGeom prst="rect">
              <a:avLst/>
            </a:prstGeom>
          </p:spPr>
        </p:pic>
        <p:sp>
          <p:nvSpPr>
            <p:cNvPr id="12" name="Arrow: Bent-Up 11">
              <a:extLst>
                <a:ext uri="{FF2B5EF4-FFF2-40B4-BE49-F238E27FC236}">
                  <a16:creationId xmlns:a16="http://schemas.microsoft.com/office/drawing/2014/main" id="{035C6DFB-E581-403D-B52A-7129D72E9540}"/>
                </a:ext>
              </a:extLst>
            </p:cNvPr>
            <p:cNvSpPr/>
            <p:nvPr/>
          </p:nvSpPr>
          <p:spPr>
            <a:xfrm rot="5400000">
              <a:off x="2117140" y="4077525"/>
              <a:ext cx="648072" cy="965702"/>
            </a:xfrm>
            <a:prstGeom prst="bentUpArrow">
              <a:avLst>
                <a:gd name="adj1" fmla="val 16192"/>
                <a:gd name="adj2" fmla="val 18944"/>
                <a:gd name="adj3" fmla="val 27202"/>
              </a:avLst>
            </a:prstGeom>
            <a:solidFill>
              <a:srgbClr val="009349"/>
            </a:solidFill>
            <a:ln>
              <a:solidFill>
                <a:srgbClr val="C7D42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Arrow: Bent-Up 12">
              <a:extLst>
                <a:ext uri="{FF2B5EF4-FFF2-40B4-BE49-F238E27FC236}">
                  <a16:creationId xmlns:a16="http://schemas.microsoft.com/office/drawing/2014/main" id="{4A53A0E3-8EE8-4C00-97C2-94E4E8AA3B93}"/>
                </a:ext>
              </a:extLst>
            </p:cNvPr>
            <p:cNvSpPr/>
            <p:nvPr/>
          </p:nvSpPr>
          <p:spPr>
            <a:xfrm>
              <a:off x="6737350" y="4236340"/>
              <a:ext cx="1080120" cy="556217"/>
            </a:xfrm>
            <a:prstGeom prst="bentUpArrow">
              <a:avLst>
                <a:gd name="adj1" fmla="val 16192"/>
                <a:gd name="adj2" fmla="val 18944"/>
                <a:gd name="adj3" fmla="val 27202"/>
              </a:avLst>
            </a:prstGeom>
            <a:solidFill>
              <a:srgbClr val="009349"/>
            </a:solidFill>
            <a:ln>
              <a:solidFill>
                <a:srgbClr val="C7D42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7122065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8EEB4A9-4911-4A6C-8E2B-63D99E885B5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555526"/>
            <a:ext cx="380558" cy="54637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9ED26F8-7884-40BF-B0A9-2530A4A14E8F}"/>
              </a:ext>
            </a:extLst>
          </p:cNvPr>
          <p:cNvSpPr txBox="1"/>
          <p:nvPr/>
        </p:nvSpPr>
        <p:spPr>
          <a:xfrm>
            <a:off x="827584" y="583124"/>
            <a:ext cx="64087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000" b="1" dirty="0">
                <a:latin typeface="Lato" panose="020F0502020204030203" pitchFamily="34" charset="0"/>
                <a:cs typeface="Lato" panose="020F0502020204030203" pitchFamily="34" charset="0"/>
              </a:rPr>
              <a:t>Nêu lợi ích của công việc trong từng hình dưới đây.</a:t>
            </a:r>
            <a:endParaRPr lang="en-US" sz="2000" dirty="0"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0" y="828712"/>
            <a:ext cx="9035503" cy="3950378"/>
            <a:chOff x="0" y="828712"/>
            <a:chExt cx="9035503" cy="395037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6DC3B5A-9101-4A61-BED8-BF0C9D1CC95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2500" y="828712"/>
              <a:ext cx="2753003" cy="2896549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3C6AE498-B6BF-469F-9A5D-0FD090F131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58045" y="2192813"/>
              <a:ext cx="3076815" cy="2586277"/>
            </a:xfrm>
            <a:prstGeom prst="rect">
              <a:avLst/>
            </a:prstGeom>
          </p:spPr>
        </p:pic>
        <p:sp>
          <p:nvSpPr>
            <p:cNvPr id="10" name="Arrow: Bent-Up 9">
              <a:extLst>
                <a:ext uri="{FF2B5EF4-FFF2-40B4-BE49-F238E27FC236}">
                  <a16:creationId xmlns:a16="http://schemas.microsoft.com/office/drawing/2014/main" id="{A9C66D9D-A4C5-4646-ADCF-3620023ACE0D}"/>
                </a:ext>
              </a:extLst>
            </p:cNvPr>
            <p:cNvSpPr/>
            <p:nvPr/>
          </p:nvSpPr>
          <p:spPr>
            <a:xfrm rot="5400000">
              <a:off x="1379161" y="3694094"/>
              <a:ext cx="648072" cy="965702"/>
            </a:xfrm>
            <a:prstGeom prst="bentUpArrow">
              <a:avLst>
                <a:gd name="adj1" fmla="val 16192"/>
                <a:gd name="adj2" fmla="val 18944"/>
                <a:gd name="adj3" fmla="val 27202"/>
              </a:avLst>
            </a:prstGeom>
            <a:solidFill>
              <a:srgbClr val="009349"/>
            </a:solidFill>
            <a:ln>
              <a:solidFill>
                <a:srgbClr val="C7D42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Arrow: Bent-Up 10">
              <a:extLst>
                <a:ext uri="{FF2B5EF4-FFF2-40B4-BE49-F238E27FC236}">
                  <a16:creationId xmlns:a16="http://schemas.microsoft.com/office/drawing/2014/main" id="{1EA807C6-8674-4232-A9E1-BBB243186C5A}"/>
                </a:ext>
              </a:extLst>
            </p:cNvPr>
            <p:cNvSpPr/>
            <p:nvPr/>
          </p:nvSpPr>
          <p:spPr>
            <a:xfrm>
              <a:off x="6516216" y="3852909"/>
              <a:ext cx="1080120" cy="556217"/>
            </a:xfrm>
            <a:prstGeom prst="bentUpArrow">
              <a:avLst>
                <a:gd name="adj1" fmla="val 16192"/>
                <a:gd name="adj2" fmla="val 18944"/>
                <a:gd name="adj3" fmla="val 27202"/>
              </a:avLst>
            </a:prstGeom>
            <a:solidFill>
              <a:srgbClr val="009349"/>
            </a:solidFill>
            <a:ln>
              <a:solidFill>
                <a:srgbClr val="C7D42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978327"/>
              <a:ext cx="2579753" cy="269423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716470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6E7715D-8BCC-4586-892D-5AA9227166D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555526"/>
            <a:ext cx="380558" cy="54637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BE18F73-1F1D-4AAA-957D-3C3B1EC4AF13}"/>
              </a:ext>
            </a:extLst>
          </p:cNvPr>
          <p:cNvSpPr txBox="1"/>
          <p:nvPr/>
        </p:nvSpPr>
        <p:spPr>
          <a:xfrm>
            <a:off x="827584" y="583124"/>
            <a:ext cx="64087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>
                <a:latin typeface="Lato" panose="020F0502020204030203" pitchFamily="34" charset="0"/>
                <a:cs typeface="Lato" panose="020F0502020204030203" pitchFamily="34" charset="0"/>
              </a:rPr>
              <a:t>Hãy</a:t>
            </a:r>
            <a:r>
              <a:rPr lang="en-US" sz="20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000" b="1" dirty="0" err="1">
                <a:latin typeface="Lato" panose="020F0502020204030203" pitchFamily="34" charset="0"/>
                <a:cs typeface="Lato" panose="020F0502020204030203" pitchFamily="34" charset="0"/>
              </a:rPr>
              <a:t>nói</a:t>
            </a:r>
            <a:r>
              <a:rPr lang="en-US" sz="20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000" b="1" dirty="0" err="1">
                <a:latin typeface="Lato" panose="020F0502020204030203" pitchFamily="34" charset="0"/>
                <a:cs typeface="Lato" panose="020F0502020204030203" pitchFamily="34" charset="0"/>
              </a:rPr>
              <a:t>về</a:t>
            </a:r>
            <a:r>
              <a:rPr lang="en-US" sz="20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000" b="1" dirty="0" err="1">
                <a:latin typeface="Lato" panose="020F0502020204030203" pitchFamily="34" charset="0"/>
                <a:cs typeface="Lato" panose="020F0502020204030203" pitchFamily="34" charset="0"/>
              </a:rPr>
              <a:t>lợi</a:t>
            </a:r>
            <a:r>
              <a:rPr lang="en-US" sz="20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000" b="1" dirty="0" err="1">
                <a:latin typeface="Lato" panose="020F0502020204030203" pitchFamily="34" charset="0"/>
                <a:cs typeface="Lato" panose="020F0502020204030203" pitchFamily="34" charset="0"/>
              </a:rPr>
              <a:t>ích</a:t>
            </a:r>
            <a:r>
              <a:rPr lang="en-US" sz="20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000" b="1" dirty="0" err="1">
                <a:latin typeface="Lato" panose="020F0502020204030203" pitchFamily="34" charset="0"/>
                <a:cs typeface="Lato" panose="020F0502020204030203" pitchFamily="34" charset="0"/>
              </a:rPr>
              <a:t>của</a:t>
            </a:r>
            <a:r>
              <a:rPr lang="en-US" sz="20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000" b="1" dirty="0" err="1">
                <a:latin typeface="Lato" panose="020F0502020204030203" pitchFamily="34" charset="0"/>
                <a:cs typeface="Lato" panose="020F0502020204030203" pitchFamily="34" charset="0"/>
              </a:rPr>
              <a:t>các</a:t>
            </a:r>
            <a:r>
              <a:rPr lang="en-US" sz="20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000" b="1" dirty="0" err="1">
                <a:latin typeface="Lato" panose="020F0502020204030203" pitchFamily="34" charset="0"/>
                <a:cs typeface="Lato" panose="020F0502020204030203" pitchFamily="34" charset="0"/>
              </a:rPr>
              <a:t>công</a:t>
            </a:r>
            <a:r>
              <a:rPr lang="en-US" sz="20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000" b="1" dirty="0" err="1">
                <a:latin typeface="Lato" panose="020F0502020204030203" pitchFamily="34" charset="0"/>
                <a:cs typeface="Lato" panose="020F0502020204030203" pitchFamily="34" charset="0"/>
              </a:rPr>
              <a:t>việc</a:t>
            </a:r>
            <a:r>
              <a:rPr lang="en-US" sz="20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000" b="1" dirty="0" err="1">
                <a:latin typeface="Lato" panose="020F0502020204030203" pitchFamily="34" charset="0"/>
                <a:cs typeface="Lato" panose="020F0502020204030203" pitchFamily="34" charset="0"/>
              </a:rPr>
              <a:t>khác</a:t>
            </a:r>
            <a:r>
              <a:rPr lang="en-US" sz="20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000" b="1" dirty="0" err="1">
                <a:latin typeface="Lato" panose="020F0502020204030203" pitchFamily="34" charset="0"/>
                <a:cs typeface="Lato" panose="020F0502020204030203" pitchFamily="34" charset="0"/>
              </a:rPr>
              <a:t>mà</a:t>
            </a:r>
            <a:r>
              <a:rPr lang="en-US" sz="20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000" b="1" dirty="0" err="1">
                <a:latin typeface="Lato" panose="020F0502020204030203" pitchFamily="34" charset="0"/>
                <a:cs typeface="Lato" panose="020F0502020204030203" pitchFamily="34" charset="0"/>
              </a:rPr>
              <a:t>em</a:t>
            </a:r>
            <a:r>
              <a:rPr lang="en-US" sz="20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000" b="1" dirty="0" err="1">
                <a:latin typeface="Lato" panose="020F0502020204030203" pitchFamily="34" charset="0"/>
                <a:cs typeface="Lato" panose="020F0502020204030203" pitchFamily="34" charset="0"/>
              </a:rPr>
              <a:t>biết</a:t>
            </a:r>
            <a:r>
              <a:rPr lang="vi-VN" sz="2000" b="1" dirty="0">
                <a:latin typeface="Lato" panose="020F0502020204030203" pitchFamily="34" charset="0"/>
                <a:cs typeface="Lato" panose="020F0502020204030203" pitchFamily="34" charset="0"/>
              </a:rPr>
              <a:t>.</a:t>
            </a:r>
            <a:endParaRPr lang="en-US" sz="2000" dirty="0"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36959AC-2927-4846-B8EC-6048980BFE3A}"/>
              </a:ext>
            </a:extLst>
          </p:cNvPr>
          <p:cNvGrpSpPr/>
          <p:nvPr/>
        </p:nvGrpSpPr>
        <p:grpSpPr>
          <a:xfrm>
            <a:off x="694122" y="1078791"/>
            <a:ext cx="7755759" cy="3740408"/>
            <a:chOff x="694122" y="1078791"/>
            <a:chExt cx="7755759" cy="3740408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3FFAC418-100C-4B46-844D-7D7A0FDA0A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4122" y="1078791"/>
              <a:ext cx="3675655" cy="3737034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9E419324-7D1B-4AE8-B9AE-A1C9E1AD79D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74225" y="1082164"/>
              <a:ext cx="3675656" cy="3737035"/>
            </a:xfrm>
            <a:prstGeom prst="rect">
              <a:avLst/>
            </a:prstGeom>
          </p:spPr>
        </p:pic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01DD8745-94C3-4D7E-9AC9-43FB180C83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558" y="1078791"/>
            <a:ext cx="6619843" cy="3756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905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347614"/>
            <a:ext cx="6120680" cy="1806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656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D8E3801-488B-40E0-B543-CEC7D450FC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555526"/>
            <a:ext cx="504056" cy="53429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9CAD25C-22E0-4E64-BB80-626A4D8582B4}"/>
              </a:ext>
            </a:extLst>
          </p:cNvPr>
          <p:cNvSpPr txBox="1"/>
          <p:nvPr/>
        </p:nvSpPr>
        <p:spPr>
          <a:xfrm>
            <a:off x="899592" y="622620"/>
            <a:ext cx="67649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sz="2000" b="1" dirty="0">
                <a:latin typeface="Lato" panose="020F0502020204030203" pitchFamily="34" charset="0"/>
                <a:cs typeface="Lato" panose="020F0502020204030203" pitchFamily="34" charset="0"/>
              </a:rPr>
              <a:t>Em làm được những </a:t>
            </a:r>
            <a:r>
              <a:rPr lang="en-US" sz="2000" b="1" dirty="0" err="1">
                <a:latin typeface="Lato" panose="020F0502020204030203" pitchFamily="34" charset="0"/>
                <a:cs typeface="Lato" panose="020F0502020204030203" pitchFamily="34" charset="0"/>
              </a:rPr>
              <a:t>việc</a:t>
            </a:r>
            <a:r>
              <a:rPr lang="en-US" sz="2000" b="1" dirty="0"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vi-VN" sz="2000" b="1" dirty="0">
                <a:latin typeface="Lato" panose="020F0502020204030203" pitchFamily="34" charset="0"/>
                <a:cs typeface="Lato" panose="020F0502020204030203" pitchFamily="34" charset="0"/>
              </a:rPr>
              <a:t>gì để đóng góp cho nơi em sống?</a:t>
            </a:r>
            <a:endParaRPr lang="en-US" sz="2000" dirty="0"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5D02074-1D2D-4539-ACA7-6A89A291CAE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739" y="1131590"/>
            <a:ext cx="7664521" cy="377632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0D82B28-1565-45AD-8E75-199B583E6E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9800" y="1131590"/>
            <a:ext cx="5304397" cy="3814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519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5526"/>
            <a:ext cx="9144000" cy="439248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596336" y="4011910"/>
            <a:ext cx="936104" cy="432048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657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1037</TotalTime>
  <Words>171</Words>
  <Application>Microsoft Office PowerPoint</Application>
  <PresentationFormat>On-screen Show (16:9)</PresentationFormat>
  <Paragraphs>18</Paragraphs>
  <Slides>17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iCiel Panton Black</vt:lpstr>
      <vt:lpstr>Calibri</vt:lpstr>
      <vt:lpstr>Lato</vt:lpstr>
      <vt:lpstr>Quicksand Medium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TK2</dc:creator>
  <cp:lastModifiedBy>AES</cp:lastModifiedBy>
  <cp:revision>97</cp:revision>
  <dcterms:created xsi:type="dcterms:W3CDTF">2020-04-28T02:36:50Z</dcterms:created>
  <dcterms:modified xsi:type="dcterms:W3CDTF">2020-08-22T03:08:22Z</dcterms:modified>
</cp:coreProperties>
</file>