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handoutMasterIdLst>
    <p:handoutMasterId r:id="rId22"/>
  </p:handoutMasterIdLst>
  <p:sldIdLst>
    <p:sldId id="329" r:id="rId2"/>
    <p:sldId id="355" r:id="rId3"/>
    <p:sldId id="356" r:id="rId4"/>
    <p:sldId id="338" r:id="rId5"/>
    <p:sldId id="348" r:id="rId6"/>
    <p:sldId id="342" r:id="rId7"/>
    <p:sldId id="343" r:id="rId8"/>
    <p:sldId id="344" r:id="rId9"/>
    <p:sldId id="347" r:id="rId10"/>
    <p:sldId id="346" r:id="rId11"/>
    <p:sldId id="349" r:id="rId12"/>
    <p:sldId id="335" r:id="rId13"/>
    <p:sldId id="357" r:id="rId14"/>
    <p:sldId id="350" r:id="rId15"/>
    <p:sldId id="351" r:id="rId16"/>
    <p:sldId id="352" r:id="rId17"/>
    <p:sldId id="353" r:id="rId18"/>
    <p:sldId id="354" r:id="rId19"/>
    <p:sldId id="264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ồng Liên" initials="MOU" lastIdx="14" clrIdx="0">
    <p:extLst>
      <p:ext uri="{19B8F6BF-5375-455C-9EA6-DF929625EA0E}">
        <p15:presenceInfo xmlns:p15="http://schemas.microsoft.com/office/powerpoint/2012/main" userId="Hồng Liê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6081"/>
    <a:srgbClr val="25ACE3"/>
    <a:srgbClr val="F05A72"/>
    <a:srgbClr val="EF018C"/>
    <a:srgbClr val="E31340"/>
    <a:srgbClr val="DE5C18"/>
    <a:srgbClr val="F7931E"/>
    <a:srgbClr val="E6E6E6"/>
    <a:srgbClr val="00CC66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85" autoAdjust="0"/>
    <p:restoredTop sz="94364" autoAdjust="0"/>
  </p:normalViewPr>
  <p:slideViewPr>
    <p:cSldViewPr snapToGrid="0">
      <p:cViewPr varScale="1">
        <p:scale>
          <a:sx n="91" d="100"/>
          <a:sy n="91" d="100"/>
        </p:scale>
        <p:origin x="2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03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32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436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3351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8743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962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9685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22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416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7/7/2020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                        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71F4A6-39D7-4646-AE6E-03C385840C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7770"/>
            <a:ext cx="9119616" cy="68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73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"/>
            <a:ext cx="9144000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92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6723" y="305941"/>
            <a:ext cx="61080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Chúng mình thấy những hình ảnh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trong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dịp nào?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165" y="3879669"/>
            <a:ext cx="3391019" cy="237744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306" y="1136938"/>
            <a:ext cx="3101514" cy="24414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597" y="3879669"/>
            <a:ext cx="2389887" cy="23774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24" y="1222144"/>
            <a:ext cx="3262834" cy="244027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3960738" y="5982789"/>
            <a:ext cx="548640" cy="548639"/>
          </a:xfrm>
          <a:prstGeom prst="ellipse">
            <a:avLst/>
          </a:prstGeom>
          <a:solidFill>
            <a:srgbClr val="EF018C"/>
          </a:solidFill>
          <a:ln>
            <a:solidFill>
              <a:srgbClr val="EF0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uiExpand="1" build="p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038" y="1928431"/>
            <a:ext cx="2568733" cy="152382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3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Tìm hiểu về tết Nguyên đ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06723" y="826665"/>
            <a:ext cx="656952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Tết Nguyên đ</a:t>
            </a:r>
            <a:r>
              <a:rPr lang="en-US" sz="2300" smtClean="0">
                <a:latin typeface="Arial" panose="020B0604020202020204" pitchFamily="34" charset="0"/>
                <a:cs typeface="Arial" panose="020B0604020202020204" pitchFamily="34" charset="0"/>
              </a:rPr>
              <a:t>án </a:t>
            </a: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diễn ra vào thời gian nào?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06723" y="1290232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Mọi người thường làm gì vào dịp Tết?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32" y="1804214"/>
            <a:ext cx="3291810" cy="17272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242" y="1848302"/>
            <a:ext cx="2946776" cy="17622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714" y="3777970"/>
            <a:ext cx="3395061" cy="23686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643" y="3793111"/>
            <a:ext cx="3008749" cy="2359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2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73461" y="1517555"/>
            <a:ext cx="7881637" cy="3911188"/>
            <a:chOff x="1818479" y="767606"/>
            <a:chExt cx="5790083" cy="291923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8479" y="767606"/>
              <a:ext cx="5517731" cy="2919236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7205515" y="3147674"/>
              <a:ext cx="403047" cy="409494"/>
            </a:xfrm>
            <a:prstGeom prst="ellipse">
              <a:avLst/>
            </a:prstGeom>
            <a:solidFill>
              <a:srgbClr val="EF018C"/>
            </a:solidFill>
            <a:ln>
              <a:solidFill>
                <a:srgbClr val="EF01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919786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Tìm hiểu về tết Nguyên đ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96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9786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Tìm hiểu về tết Nguyên đ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19786" y="1368209"/>
            <a:ext cx="7720901" cy="4322393"/>
            <a:chOff x="549534" y="4020019"/>
            <a:chExt cx="3800649" cy="21277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534" y="4020019"/>
              <a:ext cx="3617517" cy="2127718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4080112" y="5877666"/>
              <a:ext cx="270071" cy="270071"/>
            </a:xfrm>
            <a:prstGeom prst="ellipse">
              <a:avLst/>
            </a:prstGeom>
            <a:solidFill>
              <a:srgbClr val="EF018C"/>
            </a:solidFill>
            <a:ln>
              <a:solidFill>
                <a:srgbClr val="EF01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038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57868" y="1246432"/>
            <a:ext cx="7660057" cy="4575342"/>
            <a:chOff x="4674635" y="4020019"/>
            <a:chExt cx="3493990" cy="2127718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74635" y="4020019"/>
              <a:ext cx="3325081" cy="2127718"/>
            </a:xfrm>
            <a:prstGeom prst="rect">
              <a:avLst/>
            </a:prstGeom>
          </p:spPr>
        </p:pic>
        <p:sp>
          <p:nvSpPr>
            <p:cNvPr id="8" name="Oval 7"/>
            <p:cNvSpPr/>
            <p:nvPr/>
          </p:nvSpPr>
          <p:spPr>
            <a:xfrm>
              <a:off x="7918373" y="5892597"/>
              <a:ext cx="250252" cy="255140"/>
            </a:xfrm>
            <a:prstGeom prst="ellipse">
              <a:avLst/>
            </a:prstGeom>
            <a:solidFill>
              <a:srgbClr val="EF018C"/>
            </a:solidFill>
            <a:ln>
              <a:solidFill>
                <a:srgbClr val="EF01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19786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Tìm hiểu về tết Nguyên đ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700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39613" y="825273"/>
            <a:ext cx="6562524" cy="5484088"/>
            <a:chOff x="5201896" y="4078060"/>
            <a:chExt cx="2328926" cy="198281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1896" y="4078060"/>
              <a:ext cx="2173327" cy="1982819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7336119" y="5802939"/>
              <a:ext cx="194703" cy="198365"/>
            </a:xfrm>
            <a:prstGeom prst="ellipse">
              <a:avLst/>
            </a:prstGeom>
            <a:solidFill>
              <a:srgbClr val="EF018C"/>
            </a:solidFill>
            <a:ln>
              <a:solidFill>
                <a:srgbClr val="EF01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9786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Tìm hiểu về tết Nguyên đ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ounded Rectangular Callout 1"/>
          <p:cNvSpPr/>
          <p:nvPr/>
        </p:nvSpPr>
        <p:spPr>
          <a:xfrm>
            <a:off x="6473636" y="1229270"/>
            <a:ext cx="2252353" cy="1540056"/>
          </a:xfrm>
          <a:prstGeom prst="wedgeRoundRectCallout">
            <a:avLst>
              <a:gd name="adj1" fmla="val -47444"/>
              <a:gd name="adj2" fmla="val 98558"/>
              <a:gd name="adj3" fmla="val 16667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Cháu chúc</a:t>
            </a:r>
          </a:p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ông, bà</a:t>
            </a:r>
          </a:p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năm mới</a:t>
            </a:r>
          </a:p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 khỏe ạ!</a:t>
            </a:r>
          </a:p>
        </p:txBody>
      </p:sp>
    </p:spTree>
    <p:extLst>
      <p:ext uri="{BB962C8B-B14F-4D97-AF65-F5344CB8AC3E}">
        <p14:creationId xmlns:p14="http://schemas.microsoft.com/office/powerpoint/2010/main" val="3494701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096551" y="825273"/>
            <a:ext cx="6958789" cy="5446016"/>
            <a:chOff x="5031389" y="4020019"/>
            <a:chExt cx="2718747" cy="212771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1389" y="4020019"/>
              <a:ext cx="2611572" cy="2127718"/>
            </a:xfrm>
            <a:prstGeom prst="rect">
              <a:avLst/>
            </a:prstGeom>
          </p:spPr>
        </p:pic>
        <p:sp>
          <p:nvSpPr>
            <p:cNvPr id="6" name="Oval 5"/>
            <p:cNvSpPr/>
            <p:nvPr/>
          </p:nvSpPr>
          <p:spPr>
            <a:xfrm>
              <a:off x="7535786" y="5879513"/>
              <a:ext cx="214350" cy="214350"/>
            </a:xfrm>
            <a:prstGeom prst="ellipse">
              <a:avLst/>
            </a:prstGeom>
            <a:solidFill>
              <a:srgbClr val="EF018C"/>
            </a:solidFill>
            <a:ln>
              <a:solidFill>
                <a:srgbClr val="EF018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9786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Tìm hiểu về tết Nguyên đ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16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605244" y="2129245"/>
            <a:ext cx="7778733" cy="2571632"/>
            <a:chOff x="566055" y="2011680"/>
            <a:chExt cx="7778733" cy="2294710"/>
          </a:xfrm>
        </p:grpSpPr>
        <p:sp>
          <p:nvSpPr>
            <p:cNvPr id="10" name="Rounded Rectangle 9"/>
            <p:cNvSpPr/>
            <p:nvPr/>
          </p:nvSpPr>
          <p:spPr>
            <a:xfrm>
              <a:off x="566055" y="2011680"/>
              <a:ext cx="7778733" cy="2294710"/>
            </a:xfrm>
            <a:prstGeom prst="roundRect">
              <a:avLst/>
            </a:prstGeom>
            <a:solidFill>
              <a:srgbClr val="F05A72"/>
            </a:solidFill>
            <a:ln>
              <a:solidFill>
                <a:srgbClr val="F05A7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666206" y="2116183"/>
              <a:ext cx="7576457" cy="2103120"/>
            </a:xfrm>
            <a:prstGeom prst="roundRect">
              <a:avLst/>
            </a:prstGeom>
            <a:solidFill>
              <a:srgbClr val="F05A72"/>
            </a:solidFill>
            <a:ln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9786" y="305941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Tìm hiểu về tết Nguyên đ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án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6723" y="826665"/>
            <a:ext cx="656952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Tết Nguyên đ</a:t>
            </a:r>
            <a:r>
              <a:rPr lang="en-US" sz="2300" smtClean="0">
                <a:latin typeface="Arial" panose="020B0604020202020204" pitchFamily="34" charset="0"/>
                <a:cs typeface="Arial" panose="020B0604020202020204" pitchFamily="34" charset="0"/>
              </a:rPr>
              <a:t>án </a:t>
            </a: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diễn ra vào thời gian nào?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06723" y="1290232"/>
            <a:ext cx="6108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Mọi người thường làm gì vào dịp Tết?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42554" y="2483541"/>
            <a:ext cx="743929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solidFill>
                  <a:schemeClr val="bg1"/>
                </a:solidFill>
              </a:rPr>
              <a:t>Tết Nguyên 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</a:t>
            </a:r>
            <a:r>
              <a:rPr lang="vi-VN" sz="2400" smtClean="0">
                <a:solidFill>
                  <a:schemeClr val="bg1"/>
                </a:solidFill>
              </a:rPr>
              <a:t>án </a:t>
            </a:r>
            <a:r>
              <a:rPr lang="vi-VN" sz="2400">
                <a:solidFill>
                  <a:schemeClr val="bg1"/>
                </a:solidFill>
              </a:rPr>
              <a:t>là dịp lễ quan trọng để đón năm mới</a:t>
            </a:r>
          </a:p>
          <a:p>
            <a:r>
              <a:rPr lang="vi-VN" sz="2400">
                <a:solidFill>
                  <a:schemeClr val="bg1"/>
                </a:solidFill>
              </a:rPr>
              <a:t>của người Việt Nam.</a:t>
            </a:r>
            <a:r>
              <a:rPr lang="en-US" sz="2400">
                <a:solidFill>
                  <a:schemeClr val="bg1"/>
                </a:solidFill>
              </a:rPr>
              <a:t> Đâ</a:t>
            </a:r>
            <a:r>
              <a:rPr lang="vi-VN" sz="2400">
                <a:solidFill>
                  <a:schemeClr val="bg1"/>
                </a:solidFill>
              </a:rPr>
              <a:t>y là dịp để các thành viên</a:t>
            </a:r>
          </a:p>
          <a:p>
            <a:r>
              <a:rPr lang="vi-VN" sz="2400">
                <a:solidFill>
                  <a:schemeClr val="bg1"/>
                </a:solidFill>
              </a:rPr>
              <a:t>trong gia đình sum họp. Mọi người cùng chúc</a:t>
            </a:r>
            <a:r>
              <a:rPr lang="en-US" sz="2400">
                <a:solidFill>
                  <a:schemeClr val="bg1"/>
                </a:solidFill>
              </a:rPr>
              <a:t> </a:t>
            </a:r>
            <a:r>
              <a:rPr lang="vi-VN" sz="2400">
                <a:solidFill>
                  <a:schemeClr val="bg1"/>
                </a:solidFill>
              </a:rPr>
              <a:t>nhau</a:t>
            </a:r>
          </a:p>
          <a:p>
            <a:r>
              <a:rPr lang="vi-VN" sz="2400">
                <a:solidFill>
                  <a:schemeClr val="bg1"/>
                </a:solidFill>
              </a:rPr>
              <a:t>những điều tốt lành. Có nhiều lễ hội diễn ra trong dịp</a:t>
            </a:r>
          </a:p>
          <a:p>
            <a:r>
              <a:rPr lang="vi-VN" sz="2400">
                <a:solidFill>
                  <a:schemeClr val="bg1"/>
                </a:solidFill>
              </a:rPr>
              <a:t>đầu năm mới. </a:t>
            </a: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110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649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Kể về một lễ hội đầu năm mới mà bạn biết: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06723" y="905043"/>
            <a:ext cx="656952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Lễ hội đó diễn ra vào thời gian nào?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06723" y="1368610"/>
            <a:ext cx="754494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Bạn và người thân tham gia hoạt động gì ở lễ hội đó?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54033" y="1832177"/>
            <a:ext cx="719763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Bạn thích hoạt động nào?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24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257" y="777411"/>
            <a:ext cx="5475446" cy="270873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337" y="3561286"/>
            <a:ext cx="4236720" cy="29849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649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Kể về một lễ hội đầu năm mới mà bạn biết: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419703" y="2946657"/>
            <a:ext cx="457200" cy="457200"/>
          </a:xfrm>
          <a:prstGeom prst="ellipse">
            <a:avLst/>
          </a:prstGeom>
          <a:solidFill>
            <a:srgbClr val="EF018C"/>
          </a:solidFill>
          <a:ln>
            <a:solidFill>
              <a:srgbClr val="EF0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759069" y="6088995"/>
            <a:ext cx="457200" cy="457200"/>
          </a:xfrm>
          <a:prstGeom prst="ellipse">
            <a:avLst/>
          </a:prstGeom>
          <a:solidFill>
            <a:srgbClr val="EF018C"/>
          </a:solidFill>
          <a:ln>
            <a:solidFill>
              <a:srgbClr val="EF0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360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649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Kể về một lễ hội đầu năm mới mà bạn biết: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49" y="1395232"/>
            <a:ext cx="8138160" cy="402600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4297680" y="5500218"/>
            <a:ext cx="548641" cy="548641"/>
          </a:xfrm>
          <a:prstGeom prst="ellipse">
            <a:avLst/>
          </a:prstGeom>
          <a:solidFill>
            <a:srgbClr val="EF018C"/>
          </a:solidFill>
          <a:ln>
            <a:solidFill>
              <a:srgbClr val="EF0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3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0" r="12040" b="1749"/>
          <a:stretch/>
        </p:blipFill>
        <p:spPr>
          <a:xfrm>
            <a:off x="1340069" y="962649"/>
            <a:ext cx="6463863" cy="51364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64999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Kể về một lễ hội đầu năm mới mà bạn biết: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297680" y="5984145"/>
            <a:ext cx="548641" cy="548641"/>
          </a:xfrm>
          <a:prstGeom prst="ellipse">
            <a:avLst/>
          </a:prstGeom>
          <a:solidFill>
            <a:srgbClr val="EF018C"/>
          </a:solidFill>
          <a:ln>
            <a:solidFill>
              <a:srgbClr val="EF01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7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làm một sản phẩm hoặc sưu tầm hình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ảnh</a:t>
            </a: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về 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ngày Tết và lễ hội năm mới.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9786" y="1255917"/>
            <a:ext cx="6569525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Cùng bạn chuẩn bị các vật liệu.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61" y="2241014"/>
            <a:ext cx="8462812" cy="234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15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75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uiExpand="1" build="p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làm một sản phẩm hoặc sưu tầm hình ảnh về ngày Tết và lễ hội năm mới.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9786" y="1255917"/>
            <a:ext cx="725756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Cắt, xé, dán và vẽ thêm để trang trí cho sản phẩm.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594" y="2338786"/>
            <a:ext cx="8462812" cy="2180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566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594332" y="2331138"/>
            <a:ext cx="8113486" cy="363325"/>
          </a:xfrm>
          <a:custGeom>
            <a:avLst/>
            <a:gdLst>
              <a:gd name="connsiteX0" fmla="*/ 0 w 8113486"/>
              <a:gd name="connsiteY0" fmla="*/ 43542 h 363325"/>
              <a:gd name="connsiteX1" fmla="*/ 1959429 w 8113486"/>
              <a:gd name="connsiteY1" fmla="*/ 261257 h 363325"/>
              <a:gd name="connsiteX2" fmla="*/ 3091543 w 8113486"/>
              <a:gd name="connsiteY2" fmla="*/ 333828 h 363325"/>
              <a:gd name="connsiteX3" fmla="*/ 4499429 w 8113486"/>
              <a:gd name="connsiteY3" fmla="*/ 362857 h 363325"/>
              <a:gd name="connsiteX4" fmla="*/ 5268686 w 8113486"/>
              <a:gd name="connsiteY4" fmla="*/ 348342 h 363325"/>
              <a:gd name="connsiteX5" fmla="*/ 6139543 w 8113486"/>
              <a:gd name="connsiteY5" fmla="*/ 304800 h 363325"/>
              <a:gd name="connsiteX6" fmla="*/ 6792686 w 8113486"/>
              <a:gd name="connsiteY6" fmla="*/ 232228 h 363325"/>
              <a:gd name="connsiteX7" fmla="*/ 7590971 w 8113486"/>
              <a:gd name="connsiteY7" fmla="*/ 130628 h 363325"/>
              <a:gd name="connsiteX8" fmla="*/ 8113486 w 8113486"/>
              <a:gd name="connsiteY8" fmla="*/ 0 h 363325"/>
              <a:gd name="connsiteX9" fmla="*/ 8055429 w 8113486"/>
              <a:gd name="connsiteY9" fmla="*/ 14514 h 36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113486" h="363325">
                <a:moveTo>
                  <a:pt x="0" y="43542"/>
                </a:moveTo>
                <a:lnTo>
                  <a:pt x="1959429" y="261257"/>
                </a:lnTo>
                <a:cubicBezTo>
                  <a:pt x="2474686" y="309638"/>
                  <a:pt x="2668210" y="316895"/>
                  <a:pt x="3091543" y="333828"/>
                </a:cubicBezTo>
                <a:cubicBezTo>
                  <a:pt x="3514876" y="350761"/>
                  <a:pt x="4136572" y="360438"/>
                  <a:pt x="4499429" y="362857"/>
                </a:cubicBezTo>
                <a:cubicBezTo>
                  <a:pt x="4862286" y="365276"/>
                  <a:pt x="4995334" y="358018"/>
                  <a:pt x="5268686" y="348342"/>
                </a:cubicBezTo>
                <a:cubicBezTo>
                  <a:pt x="5542038" y="338666"/>
                  <a:pt x="5885543" y="324152"/>
                  <a:pt x="6139543" y="304800"/>
                </a:cubicBezTo>
                <a:cubicBezTo>
                  <a:pt x="6393543" y="285448"/>
                  <a:pt x="6792686" y="232228"/>
                  <a:pt x="6792686" y="232228"/>
                </a:cubicBezTo>
                <a:cubicBezTo>
                  <a:pt x="7034591" y="203199"/>
                  <a:pt x="7370838" y="169333"/>
                  <a:pt x="7590971" y="130628"/>
                </a:cubicBezTo>
                <a:cubicBezTo>
                  <a:pt x="7811104" y="91923"/>
                  <a:pt x="8113486" y="0"/>
                  <a:pt x="8113486" y="0"/>
                </a:cubicBezTo>
                <a:lnTo>
                  <a:pt x="8055429" y="14514"/>
                </a:lnTo>
              </a:path>
            </a:pathLst>
          </a:cu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869" y="110898"/>
            <a:ext cx="714375" cy="71437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9786" y="305941"/>
            <a:ext cx="72575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Cùng làm một sản phẩm hoặc sưu tầm hình ảnh về ngày Tết và lễ hội năm mới.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9786" y="1255917"/>
            <a:ext cx="7257563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>
                <a:latin typeface="Arial" panose="020B0604020202020204" pitchFamily="34" charset="0"/>
                <a:cs typeface="Arial" panose="020B0604020202020204" pitchFamily="34" charset="0"/>
              </a:rPr>
              <a:t>Trưng bày sản phẩm.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28" y="2266215"/>
            <a:ext cx="2293410" cy="23109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667" y="2525486"/>
            <a:ext cx="2828843" cy="22405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0047" y="2353299"/>
            <a:ext cx="2885530" cy="227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01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6744"/>
            <a:ext cx="9119616" cy="682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9529</TotalTime>
  <Words>681</Words>
  <Application>Microsoft Office PowerPoint</Application>
  <PresentationFormat>On-screen Show (4:3)</PresentationFormat>
  <Paragraphs>77</Paragraphs>
  <Slides>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Office Theme</vt:lpstr>
      <vt:lpstr>          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TrangDTT</cp:lastModifiedBy>
  <cp:revision>1367</cp:revision>
  <dcterms:created xsi:type="dcterms:W3CDTF">2018-11-09T03:14:06Z</dcterms:created>
  <dcterms:modified xsi:type="dcterms:W3CDTF">2020-07-07T09:18:01Z</dcterms:modified>
</cp:coreProperties>
</file>