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85" r:id="rId3"/>
    <p:sldId id="286" r:id="rId4"/>
    <p:sldId id="271" r:id="rId5"/>
    <p:sldId id="287" r:id="rId6"/>
    <p:sldId id="294" r:id="rId7"/>
    <p:sldId id="288" r:id="rId8"/>
    <p:sldId id="272" r:id="rId9"/>
    <p:sldId id="295" r:id="rId10"/>
    <p:sldId id="298" r:id="rId11"/>
    <p:sldId id="289" r:id="rId12"/>
    <p:sldId id="290" r:id="rId13"/>
    <p:sldId id="291" r:id="rId14"/>
    <p:sldId id="292" r:id="rId15"/>
    <p:sldId id="274" r:id="rId16"/>
    <p:sldId id="296" r:id="rId17"/>
    <p:sldId id="297" r:id="rId18"/>
    <p:sldId id="26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7900"/>
    <a:srgbClr val="CC6600"/>
    <a:srgbClr val="00AEEF"/>
    <a:srgbClr val="71DAFF"/>
    <a:srgbClr val="009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7F7E7-169E-432D-A7FE-EA101C733144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3F540-7A00-426B-8E47-3693775A2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87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0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57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3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00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36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0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51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2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53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43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023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95" y="9446"/>
            <a:ext cx="9118809" cy="683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21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" y="9144"/>
            <a:ext cx="9142677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5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38D79-3D9A-4DF4-96EA-CDABFCE1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DFF41-5B16-498D-A866-26BA77102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25E9906-9DF4-4B62-BFA6-75A04379B73D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3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F6C2C1-5DBB-486A-A65F-E42DF5F827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" b="1"/>
          <a:stretch/>
        </p:blipFill>
        <p:spPr>
          <a:xfrm>
            <a:off x="0" y="1"/>
            <a:ext cx="9143999" cy="684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00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7777" y="277350"/>
            <a:ext cx="70291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Theo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đường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như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541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F24F9BD-3D0B-4D50-90A8-694561CF5D52}"/>
              </a:ext>
            </a:extLst>
          </p:cNvPr>
          <p:cNvSpPr txBox="1"/>
          <p:nvPr/>
        </p:nvSpPr>
        <p:spPr>
          <a:xfrm>
            <a:off x="856565" y="322918"/>
            <a:ext cx="7449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Những hành động nào gây nguy hiểm trên đường</a:t>
            </a:r>
          </a:p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đi? Cần làm gì để tránh những nguy hiểm đó?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9BB799A-2890-4613-8ED9-97CF1C3B4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863634" y="1292305"/>
            <a:ext cx="5310890" cy="5116096"/>
            <a:chOff x="1863634" y="1292305"/>
            <a:chExt cx="5310890" cy="511609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3634" y="1292305"/>
              <a:ext cx="4999771" cy="5116096"/>
            </a:xfrm>
            <a:prstGeom prst="rect">
              <a:avLst/>
            </a:prstGeom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9D0D063-2E2B-4A73-97A9-93E60C37FDDC}"/>
                </a:ext>
              </a:extLst>
            </p:cNvPr>
            <p:cNvSpPr/>
            <p:nvPr/>
          </p:nvSpPr>
          <p:spPr>
            <a:xfrm>
              <a:off x="6763044" y="3348486"/>
              <a:ext cx="411480" cy="41148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9D0D063-2E2B-4A73-97A9-93E60C37FDDC}"/>
                </a:ext>
              </a:extLst>
            </p:cNvPr>
            <p:cNvSpPr/>
            <p:nvPr/>
          </p:nvSpPr>
          <p:spPr>
            <a:xfrm>
              <a:off x="6763044" y="5816147"/>
              <a:ext cx="411480" cy="41148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769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BF89FAE-0864-4EBD-9E12-2679A6BEFBD4}"/>
              </a:ext>
            </a:extLst>
          </p:cNvPr>
          <p:cNvGrpSpPr/>
          <p:nvPr/>
        </p:nvGrpSpPr>
        <p:grpSpPr>
          <a:xfrm>
            <a:off x="446048" y="1483111"/>
            <a:ext cx="8251903" cy="5027303"/>
            <a:chOff x="446048" y="1483111"/>
            <a:chExt cx="8251903" cy="502730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437F8AD-A4BE-4084-9098-FF2C151F84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7" t="510" r="1960" b="49526"/>
            <a:stretch/>
          </p:blipFill>
          <p:spPr>
            <a:xfrm>
              <a:off x="446048" y="1483111"/>
              <a:ext cx="8251903" cy="4375443"/>
            </a:xfrm>
            <a:prstGeom prst="round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9D0D063-2E2B-4A73-97A9-93E60C37FDDC}"/>
                </a:ext>
              </a:extLst>
            </p:cNvPr>
            <p:cNvSpPr/>
            <p:nvPr/>
          </p:nvSpPr>
          <p:spPr>
            <a:xfrm>
              <a:off x="4297680" y="5961774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F24F9BD-3D0B-4D50-90A8-694561CF5D52}"/>
              </a:ext>
            </a:extLst>
          </p:cNvPr>
          <p:cNvSpPr txBox="1"/>
          <p:nvPr/>
        </p:nvSpPr>
        <p:spPr>
          <a:xfrm>
            <a:off x="856565" y="322918"/>
            <a:ext cx="7449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Những hành động nào gây nguy hiểm trên đường</a:t>
            </a:r>
          </a:p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đi? Cần làm gì để tránh những nguy hiểm đó?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9BB799A-2890-4613-8ED9-97CF1C3B4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1BCA9944-FD45-4AA5-9697-136396006DE2}"/>
              </a:ext>
            </a:extLst>
          </p:cNvPr>
          <p:cNvSpPr/>
          <p:nvPr/>
        </p:nvSpPr>
        <p:spPr>
          <a:xfrm>
            <a:off x="4174862" y="2288622"/>
            <a:ext cx="1529917" cy="18830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39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F24F9BD-3D0B-4D50-90A8-694561CF5D52}"/>
              </a:ext>
            </a:extLst>
          </p:cNvPr>
          <p:cNvSpPr txBox="1"/>
          <p:nvPr/>
        </p:nvSpPr>
        <p:spPr>
          <a:xfrm>
            <a:off x="856565" y="322918"/>
            <a:ext cx="7449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Những hành động nào gây nguy hiểm trên đường đi? Cần làm gì để tránh những nguy hiểm đó?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9BB799A-2890-4613-8ED9-97CF1C3B4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2EAA364-76FA-4155-ADC7-26E16302F25A}"/>
              </a:ext>
            </a:extLst>
          </p:cNvPr>
          <p:cNvGrpSpPr/>
          <p:nvPr/>
        </p:nvGrpSpPr>
        <p:grpSpPr>
          <a:xfrm>
            <a:off x="331879" y="1427356"/>
            <a:ext cx="8480243" cy="4987641"/>
            <a:chOff x="331879" y="1427356"/>
            <a:chExt cx="8480243" cy="498764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437F8AD-A4BE-4084-9098-FF2C151F84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2" t="50340" r="981"/>
            <a:stretch/>
          </p:blipFill>
          <p:spPr>
            <a:xfrm>
              <a:off x="331879" y="1427356"/>
              <a:ext cx="8480243" cy="4439001"/>
            </a:xfrm>
            <a:prstGeom prst="roundRect">
              <a:avLst/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11F6828-4065-472E-AE56-BD7F4FCC380E}"/>
                </a:ext>
              </a:extLst>
            </p:cNvPr>
            <p:cNvSpPr/>
            <p:nvPr/>
          </p:nvSpPr>
          <p:spPr>
            <a:xfrm>
              <a:off x="4297680" y="5866357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2B24DEB8-8802-4D01-B464-6B105654A79C}"/>
              </a:ext>
            </a:extLst>
          </p:cNvPr>
          <p:cNvSpPr/>
          <p:nvPr/>
        </p:nvSpPr>
        <p:spPr>
          <a:xfrm>
            <a:off x="5953767" y="2645049"/>
            <a:ext cx="1243853" cy="20036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86841" y="385426"/>
            <a:ext cx="4128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Cùng quan sát hình và nói: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A40B5C-625C-420A-BE54-2E204385C500}"/>
              </a:ext>
            </a:extLst>
          </p:cNvPr>
          <p:cNvSpPr txBox="1"/>
          <p:nvPr/>
        </p:nvSpPr>
        <p:spPr>
          <a:xfrm>
            <a:off x="986841" y="805340"/>
            <a:ext cx="7679254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Màu sắc của các đèn tín hiệu giao thông cho biết điều gì?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Tên và ý nghĩa của một số biển báo giao thông.</a:t>
            </a:r>
            <a:endParaRPr lang="zh-CN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B764659-B2FD-457C-995E-C298208D7D88}"/>
              </a:ext>
            </a:extLst>
          </p:cNvPr>
          <p:cNvGrpSpPr/>
          <p:nvPr/>
        </p:nvGrpSpPr>
        <p:grpSpPr>
          <a:xfrm>
            <a:off x="853026" y="2511405"/>
            <a:ext cx="2815725" cy="1732431"/>
            <a:chOff x="1784780" y="2616170"/>
            <a:chExt cx="5678344" cy="311227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276D0D8-D983-43B4-8FCA-06E1CF2A6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4780" y="2616170"/>
              <a:ext cx="3886110" cy="311227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030060F-3A6C-475E-9930-E31346C1B1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73" t="7485" r="27969" b="16185"/>
            <a:stretch/>
          </p:blipFill>
          <p:spPr>
            <a:xfrm>
              <a:off x="5856201" y="2663364"/>
              <a:ext cx="1606923" cy="2802972"/>
            </a:xfrm>
            <a:prstGeom prst="round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577" y="2475566"/>
            <a:ext cx="4593125" cy="17682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27" y="4524928"/>
            <a:ext cx="3977049" cy="14942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488" y="4534329"/>
            <a:ext cx="3961102" cy="148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14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86841" y="385426"/>
            <a:ext cx="4128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Cùng quan sát hình và nói: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B764659-B2FD-457C-995E-C298208D7D88}"/>
              </a:ext>
            </a:extLst>
          </p:cNvPr>
          <p:cNvGrpSpPr/>
          <p:nvPr/>
        </p:nvGrpSpPr>
        <p:grpSpPr>
          <a:xfrm>
            <a:off x="1256528" y="2438488"/>
            <a:ext cx="6630945" cy="3621363"/>
            <a:chOff x="1784780" y="2616170"/>
            <a:chExt cx="5678344" cy="311227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276D0D8-D983-43B4-8FCA-06E1CF2A6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4780" y="2616170"/>
              <a:ext cx="3886110" cy="311227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030060F-3A6C-475E-9930-E31346C1B1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73" t="7485" r="27969" b="16185"/>
            <a:stretch/>
          </p:blipFill>
          <p:spPr>
            <a:xfrm>
              <a:off x="5856201" y="2663364"/>
              <a:ext cx="1606923" cy="2802972"/>
            </a:xfrm>
            <a:prstGeom prst="round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986841" y="1006750"/>
            <a:ext cx="7354271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Màu sắc của các đèn tín hiệu giao thông cho biết điều gì?</a:t>
            </a:r>
          </a:p>
        </p:txBody>
      </p:sp>
    </p:spTree>
    <p:extLst>
      <p:ext uri="{BB962C8B-B14F-4D97-AF65-F5344CB8AC3E}">
        <p14:creationId xmlns:p14="http://schemas.microsoft.com/office/powerpoint/2010/main" val="77519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86841" y="385426"/>
            <a:ext cx="4128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Cùng quan sát hình và nói: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86841" y="934317"/>
            <a:ext cx="8196980" cy="522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Tên và ý nghĩa của một số biển báo giao thông.</a:t>
            </a:r>
            <a:endParaRPr lang="zh-CN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2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5E6A476-F33D-4BF8-946C-4B5122994854}"/>
              </a:ext>
            </a:extLst>
          </p:cNvPr>
          <p:cNvGrpSpPr/>
          <p:nvPr/>
        </p:nvGrpSpPr>
        <p:grpSpPr>
          <a:xfrm>
            <a:off x="96650" y="2268066"/>
            <a:ext cx="3287806" cy="2929884"/>
            <a:chOff x="346261" y="2256916"/>
            <a:chExt cx="3287806" cy="2929884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F65CDE35-1667-4C7A-99F6-F387C2F483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18601" y="2256916"/>
              <a:ext cx="2143125" cy="1860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0C80EC3-7CA8-4BB2-87C4-D80D5B2ECBF0}"/>
                </a:ext>
              </a:extLst>
            </p:cNvPr>
            <p:cNvSpPr txBox="1"/>
            <p:nvPr/>
          </p:nvSpPr>
          <p:spPr>
            <a:xfrm>
              <a:off x="346261" y="4417359"/>
              <a:ext cx="328780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Cầu v</a:t>
              </a:r>
              <a:r>
                <a:rPr lang="vi-VN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ư</a:t>
              </a:r>
              <a:r>
                <a:rPr lang="en-US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ợt </a:t>
              </a:r>
              <a:r>
                <a:rPr lang="en-US" altLang="zh-CN" sz="2200" smtClean="0">
                  <a:latin typeface="Arial" panose="020B0604020202020204" pitchFamily="34" charset="0"/>
                  <a:cs typeface="Arial" panose="020B0604020202020204" pitchFamily="34" charset="0"/>
                </a:rPr>
                <a:t>qua </a:t>
              </a:r>
              <a:r>
                <a:rPr lang="en-US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đ</a:t>
              </a:r>
              <a:r>
                <a:rPr lang="vi-VN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ư</a:t>
              </a:r>
              <a:r>
                <a:rPr lang="en-US" altLang="zh-CN" sz="2200" smtClean="0">
                  <a:latin typeface="Arial" panose="020B0604020202020204" pitchFamily="34" charset="0"/>
                  <a:cs typeface="Arial" panose="020B0604020202020204" pitchFamily="34" charset="0"/>
                </a:rPr>
                <a:t>ờng cho người đi bộ</a:t>
              </a:r>
              <a:endParaRPr lang="zh-CN" altLang="en-US" sz="2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416546D-1125-4F64-A7C4-89E106A28BA5}"/>
              </a:ext>
            </a:extLst>
          </p:cNvPr>
          <p:cNvGrpSpPr/>
          <p:nvPr/>
        </p:nvGrpSpPr>
        <p:grpSpPr>
          <a:xfrm>
            <a:off x="3235227" y="2268066"/>
            <a:ext cx="2719765" cy="2975837"/>
            <a:chOff x="3508231" y="2210962"/>
            <a:chExt cx="2719765" cy="2975837"/>
          </a:xfrm>
        </p:grpSpPr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8AA6D047-4E08-42EA-B4FC-4392DFAED1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3809718" y="2210962"/>
              <a:ext cx="2143125" cy="19519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621EC5E-B4A1-4801-A561-8FD1F3D44570}"/>
                </a:ext>
              </a:extLst>
            </p:cNvPr>
            <p:cNvSpPr txBox="1"/>
            <p:nvPr/>
          </p:nvSpPr>
          <p:spPr>
            <a:xfrm>
              <a:off x="3508231" y="4417358"/>
              <a:ext cx="271976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Đ</a:t>
              </a:r>
              <a:r>
                <a:rPr lang="vi-VN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ư</a:t>
              </a:r>
              <a:r>
                <a:rPr lang="en-US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ờng </a:t>
              </a:r>
              <a:r>
                <a:rPr lang="en-US" altLang="zh-CN" sz="2200" smtClean="0">
                  <a:latin typeface="Arial" panose="020B0604020202020204" pitchFamily="34" charset="0"/>
                  <a:cs typeface="Arial" panose="020B0604020202020204" pitchFamily="34" charset="0"/>
                </a:rPr>
                <a:t>người đi bộ sang ngang</a:t>
              </a:r>
              <a:endParaRPr lang="zh-CN" altLang="en-US" sz="2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36D57ED-120E-406C-AADC-155FA97F82F1}"/>
              </a:ext>
            </a:extLst>
          </p:cNvPr>
          <p:cNvGrpSpPr/>
          <p:nvPr/>
        </p:nvGrpSpPr>
        <p:grpSpPr>
          <a:xfrm>
            <a:off x="6102159" y="2213947"/>
            <a:ext cx="2695016" cy="2984004"/>
            <a:chOff x="6102159" y="2202796"/>
            <a:chExt cx="2695016" cy="2984004"/>
          </a:xfrm>
        </p:grpSpPr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9D236FA5-BBDB-48CC-822A-B9CF269BD7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78105" y="2202796"/>
              <a:ext cx="21431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5366007-FE6B-4741-8EB8-B2F61F50A406}"/>
                </a:ext>
              </a:extLst>
            </p:cNvPr>
            <p:cNvSpPr txBox="1"/>
            <p:nvPr/>
          </p:nvSpPr>
          <p:spPr>
            <a:xfrm>
              <a:off x="6102159" y="4417359"/>
              <a:ext cx="269501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Đ</a:t>
              </a:r>
              <a:r>
                <a:rPr lang="vi-VN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ư</a:t>
              </a:r>
              <a:r>
                <a:rPr lang="en-US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ờng dành cho ng</a:t>
              </a:r>
              <a:r>
                <a:rPr lang="vi-VN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ư</a:t>
              </a:r>
              <a:r>
                <a:rPr lang="en-US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ời đi bộ</a:t>
              </a:r>
              <a:endParaRPr lang="zh-CN" altLang="en-US" sz="2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A675DB7-5DA7-4788-A632-F00A3FA80539}"/>
              </a:ext>
            </a:extLst>
          </p:cNvPr>
          <p:cNvSpPr txBox="1"/>
          <p:nvPr/>
        </p:nvSpPr>
        <p:spPr>
          <a:xfrm>
            <a:off x="2621753" y="1413695"/>
            <a:ext cx="39467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>
                <a:latin typeface="Arial" panose="020B0604020202020204" pitchFamily="34" charset="0"/>
                <a:cs typeface="Arial" panose="020B0604020202020204" pitchFamily="34" charset="0"/>
              </a:rPr>
              <a:t>Biển chỉ dẫn</a:t>
            </a:r>
            <a:endParaRPr lang="zh-CN" altLang="en-US" sz="3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45689" y="1293541"/>
            <a:ext cx="8373429" cy="4114800"/>
          </a:xfrm>
          <a:prstGeom prst="roundRect">
            <a:avLst>
              <a:gd name="adj" fmla="val 6859"/>
            </a:avLst>
          </a:prstGeom>
          <a:noFill/>
          <a:ln>
            <a:solidFill>
              <a:srgbClr val="00A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63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A675DB7-5DA7-4788-A632-F00A3FA80539}"/>
              </a:ext>
            </a:extLst>
          </p:cNvPr>
          <p:cNvSpPr txBox="1"/>
          <p:nvPr/>
        </p:nvSpPr>
        <p:spPr>
          <a:xfrm>
            <a:off x="2564173" y="1372245"/>
            <a:ext cx="39467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>
                <a:latin typeface="Arial" panose="020B0604020202020204" pitchFamily="34" charset="0"/>
                <a:cs typeface="Arial" panose="020B0604020202020204" pitchFamily="34" charset="0"/>
              </a:rPr>
              <a:t>Biển báo nguy hiểm</a:t>
            </a:r>
            <a:endParaRPr lang="zh-CN" altLang="en-US" sz="3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2A3DE71-ED46-480C-B99F-9B4B39023472}"/>
              </a:ext>
            </a:extLst>
          </p:cNvPr>
          <p:cNvGrpSpPr/>
          <p:nvPr/>
        </p:nvGrpSpPr>
        <p:grpSpPr>
          <a:xfrm>
            <a:off x="354804" y="2137427"/>
            <a:ext cx="3097717" cy="3078482"/>
            <a:chOff x="254445" y="1939040"/>
            <a:chExt cx="3097717" cy="30784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0C80EC3-7CA8-4BB2-87C4-D80D5B2ECBF0}"/>
                </a:ext>
              </a:extLst>
            </p:cNvPr>
            <p:cNvSpPr txBox="1"/>
            <p:nvPr/>
          </p:nvSpPr>
          <p:spPr>
            <a:xfrm>
              <a:off x="254445" y="4248081"/>
              <a:ext cx="309771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Giao nhau với </a:t>
              </a:r>
              <a:endParaRPr lang="en-US" altLang="zh-CN" sz="220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zh-CN" sz="2200" smtClean="0">
                  <a:latin typeface="Arial" panose="020B0604020202020204" pitchFamily="34" charset="0"/>
                  <a:cs typeface="Arial" panose="020B0604020202020204" pitchFamily="34" charset="0"/>
                </a:rPr>
                <a:t>đ</a:t>
              </a:r>
              <a:r>
                <a:rPr lang="vi-VN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ư</a:t>
              </a:r>
              <a:r>
                <a:rPr lang="en-US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ờng sắt có rào chắn</a:t>
              </a:r>
              <a:endParaRPr lang="zh-CN" altLang="en-US" sz="2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025F33FE-1C1C-48E4-A374-ACECF11BFC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1597" y="1939040"/>
              <a:ext cx="2580003" cy="2246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495BBD4-C052-4980-A322-849E3C338F5C}"/>
              </a:ext>
            </a:extLst>
          </p:cNvPr>
          <p:cNvGrpSpPr/>
          <p:nvPr/>
        </p:nvGrpSpPr>
        <p:grpSpPr>
          <a:xfrm>
            <a:off x="3352162" y="2148578"/>
            <a:ext cx="2562225" cy="2891247"/>
            <a:chOff x="3352162" y="1956999"/>
            <a:chExt cx="2562225" cy="289124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621EC5E-B4A1-4801-A561-8FD1F3D44570}"/>
                </a:ext>
              </a:extLst>
            </p:cNvPr>
            <p:cNvSpPr txBox="1"/>
            <p:nvPr/>
          </p:nvSpPr>
          <p:spPr>
            <a:xfrm>
              <a:off x="3624500" y="4417359"/>
              <a:ext cx="201754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Đá </a:t>
              </a:r>
              <a:r>
                <a:rPr lang="en-US" altLang="zh-CN" sz="2200" smtClean="0">
                  <a:latin typeface="Arial" panose="020B0604020202020204" pitchFamily="34" charset="0"/>
                  <a:cs typeface="Arial" panose="020B0604020202020204" pitchFamily="34" charset="0"/>
                </a:rPr>
                <a:t>lở bên phải</a:t>
              </a:r>
              <a:endParaRPr lang="zh-CN" altLang="en-US" sz="2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31A5D6C6-8F69-4B94-A950-15663569AB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352162" y="1956999"/>
              <a:ext cx="2562225" cy="2238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DF2C90C-85C6-427B-B367-B69B856176EE}"/>
              </a:ext>
            </a:extLst>
          </p:cNvPr>
          <p:cNvGrpSpPr/>
          <p:nvPr/>
        </p:nvGrpSpPr>
        <p:grpSpPr>
          <a:xfrm>
            <a:off x="5979498" y="2148578"/>
            <a:ext cx="2695016" cy="2891246"/>
            <a:chOff x="6102159" y="1957000"/>
            <a:chExt cx="2695016" cy="289124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5366007-FE6B-4741-8EB8-B2F61F50A406}"/>
                </a:ext>
              </a:extLst>
            </p:cNvPr>
            <p:cNvSpPr txBox="1"/>
            <p:nvPr/>
          </p:nvSpPr>
          <p:spPr>
            <a:xfrm>
              <a:off x="6102159" y="4417359"/>
              <a:ext cx="26950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Công tr</a:t>
              </a:r>
              <a:r>
                <a:rPr lang="vi-VN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ư</a:t>
              </a:r>
              <a:r>
                <a:rPr lang="en-US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ờng</a:t>
              </a:r>
              <a:endParaRPr lang="zh-CN" altLang="en-US" sz="2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B5E64DA3-23D3-4231-B32E-3EC99D0078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234950" y="1957000"/>
              <a:ext cx="2562225" cy="2238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ounded Rectangle 6"/>
          <p:cNvSpPr/>
          <p:nvPr/>
        </p:nvSpPr>
        <p:spPr>
          <a:xfrm>
            <a:off x="354804" y="1273320"/>
            <a:ext cx="8365450" cy="3942589"/>
          </a:xfrm>
          <a:prstGeom prst="roundRect">
            <a:avLst>
              <a:gd name="adj" fmla="val 5919"/>
            </a:avLst>
          </a:prstGeom>
          <a:noFill/>
          <a:ln>
            <a:solidFill>
              <a:srgbClr val="F2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0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A675DB7-5DA7-4788-A632-F00A3FA80539}"/>
              </a:ext>
            </a:extLst>
          </p:cNvPr>
          <p:cNvSpPr txBox="1"/>
          <p:nvPr/>
        </p:nvSpPr>
        <p:spPr>
          <a:xfrm>
            <a:off x="2598644" y="1138038"/>
            <a:ext cx="39467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>
                <a:latin typeface="Arial" panose="020B0604020202020204" pitchFamily="34" charset="0"/>
                <a:cs typeface="Arial" panose="020B0604020202020204" pitchFamily="34" charset="0"/>
              </a:rPr>
              <a:t>Biển báo cấm</a:t>
            </a:r>
            <a:endParaRPr lang="zh-CN" altLang="en-US" sz="3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F044B5D-BF90-4314-BFED-4F18C6EDB408}"/>
              </a:ext>
            </a:extLst>
          </p:cNvPr>
          <p:cNvGrpSpPr/>
          <p:nvPr/>
        </p:nvGrpSpPr>
        <p:grpSpPr>
          <a:xfrm>
            <a:off x="2967769" y="1904524"/>
            <a:ext cx="3208462" cy="3707929"/>
            <a:chOff x="2967769" y="1692652"/>
            <a:chExt cx="3208462" cy="370792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621EC5E-B4A1-4801-A561-8FD1F3D44570}"/>
                </a:ext>
              </a:extLst>
            </p:cNvPr>
            <p:cNvSpPr txBox="1"/>
            <p:nvPr/>
          </p:nvSpPr>
          <p:spPr>
            <a:xfrm>
              <a:off x="3325349" y="4969694"/>
              <a:ext cx="262777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200">
                  <a:latin typeface="Arial" panose="020B0604020202020204" pitchFamily="34" charset="0"/>
                  <a:cs typeface="Arial" panose="020B0604020202020204" pitchFamily="34" charset="0"/>
                </a:rPr>
                <a:t>Cấm người đi bộ</a:t>
              </a:r>
              <a:endParaRPr lang="zh-CN" altLang="en-US" sz="2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5B7454F8-C03B-4B48-90D9-617CF658BA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967769" y="1692652"/>
              <a:ext cx="3208462" cy="32084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ounded Rectangle 2"/>
          <p:cNvSpPr/>
          <p:nvPr/>
        </p:nvSpPr>
        <p:spPr>
          <a:xfrm>
            <a:off x="691376" y="1014760"/>
            <a:ext cx="7883912" cy="4750419"/>
          </a:xfrm>
          <a:prstGeom prst="roundRect">
            <a:avLst>
              <a:gd name="adj" fmla="val 537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4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27976" y="2697129"/>
            <a:ext cx="8088049" cy="1463743"/>
            <a:chOff x="464936" y="2697129"/>
            <a:chExt cx="8088049" cy="1463743"/>
          </a:xfrm>
        </p:grpSpPr>
        <p:sp>
          <p:nvSpPr>
            <p:cNvPr id="5" name="Rounded Rectangle 3">
              <a:extLst>
                <a:ext uri="{FF2B5EF4-FFF2-40B4-BE49-F238E27FC236}">
                  <a16:creationId xmlns:a16="http://schemas.microsoft.com/office/drawing/2014/main" id="{D4A503F0-51C5-4C10-9695-B9D2468ECA2A}"/>
                </a:ext>
              </a:extLst>
            </p:cNvPr>
            <p:cNvSpPr/>
            <p:nvPr/>
          </p:nvSpPr>
          <p:spPr>
            <a:xfrm>
              <a:off x="464936" y="2697129"/>
              <a:ext cx="8088049" cy="1463743"/>
            </a:xfrm>
            <a:prstGeom prst="roundRect">
              <a:avLst/>
            </a:prstGeom>
            <a:solidFill>
              <a:srgbClr val="F05A72"/>
            </a:solidFill>
            <a:ln>
              <a:solidFill>
                <a:srgbClr val="F05A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4">
              <a:extLst>
                <a:ext uri="{FF2B5EF4-FFF2-40B4-BE49-F238E27FC236}">
                  <a16:creationId xmlns:a16="http://schemas.microsoft.com/office/drawing/2014/main" id="{F6F722C1-EFB0-469C-B3A3-6D8117D76B80}"/>
                </a:ext>
              </a:extLst>
            </p:cNvPr>
            <p:cNvSpPr/>
            <p:nvPr/>
          </p:nvSpPr>
          <p:spPr>
            <a:xfrm>
              <a:off x="567816" y="2809438"/>
              <a:ext cx="7862506" cy="1239125"/>
            </a:xfrm>
            <a:prstGeom prst="roundRect">
              <a:avLst/>
            </a:prstGeom>
            <a:solidFill>
              <a:srgbClr val="F05A72"/>
            </a:solidFill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400">
                  <a:latin typeface="Arial" panose="020B0604020202020204" pitchFamily="34" charset="0"/>
                  <a:cs typeface="Arial" panose="020B0604020202020204" pitchFamily="34" charset="0"/>
                </a:rPr>
                <a:t>Để đảm bảo an toàn cho bản thân và mọi người, chúng mình cần thực hiện đúng các quy định khi tham gia giao thông.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636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08364" y="362247"/>
            <a:ext cx="5218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Cùng chơi “Tham gia giao thông”: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8364" y="1024239"/>
            <a:ext cx="7338060" cy="925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Thực hành: Đi bộ trên đoạn đường có đèn tín hiệu giao thông và không có đèn tín hiệu giao thông.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437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316" y="245326"/>
            <a:ext cx="4947369" cy="631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6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08364" y="362247"/>
            <a:ext cx="5218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Cùng chơi “Tham gia giao thông”: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8364" y="990786"/>
            <a:ext cx="7338060" cy="925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Bạn cần thực hiện quy định nào khi đi bộ ở các đoạn đường trên?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9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" y="16490"/>
            <a:ext cx="9120292" cy="68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4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989</TotalTime>
  <Words>307</Words>
  <Application>Microsoft Office PowerPoint</Application>
  <PresentationFormat>On-screen Show (4:3)</PresentationFormat>
  <Paragraphs>36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宋体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HuyenTT</dc:creator>
  <cp:lastModifiedBy>TrangDTT</cp:lastModifiedBy>
  <cp:revision>55</cp:revision>
  <dcterms:created xsi:type="dcterms:W3CDTF">2019-11-26T08:16:15Z</dcterms:created>
  <dcterms:modified xsi:type="dcterms:W3CDTF">2020-07-08T07:19:17Z</dcterms:modified>
</cp:coreProperties>
</file>