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317" r:id="rId4"/>
    <p:sldId id="258" r:id="rId5"/>
    <p:sldId id="329" r:id="rId6"/>
    <p:sldId id="326" r:id="rId7"/>
    <p:sldId id="318" r:id="rId8"/>
    <p:sldId id="260" r:id="rId9"/>
    <p:sldId id="327" r:id="rId10"/>
    <p:sldId id="328" r:id="rId11"/>
    <p:sldId id="319" r:id="rId12"/>
    <p:sldId id="264" r:id="rId13"/>
    <p:sldId id="333" r:id="rId14"/>
    <p:sldId id="330" r:id="rId15"/>
    <p:sldId id="331" r:id="rId16"/>
    <p:sldId id="332" r:id="rId17"/>
    <p:sldId id="324" r:id="rId18"/>
    <p:sldId id="265" r:id="rId19"/>
    <p:sldId id="325" r:id="rId20"/>
    <p:sldId id="320" r:id="rId21"/>
    <p:sldId id="321" r:id="rId22"/>
    <p:sldId id="323" r:id="rId23"/>
  </p:sldIdLst>
  <p:sldSz cx="12192000" cy="6858000"/>
  <p:notesSz cx="6858000" cy="9144000"/>
  <p:embeddedFontLst>
    <p:embeddedFont>
      <p:font typeface="Lato" panose="020F0502020204030203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iCiel Cadena" panose="02000503000000020004" pitchFamily="2" charset="0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42C"/>
    <a:srgbClr val="009349"/>
    <a:srgbClr val="EE6E81"/>
    <a:srgbClr val="F99C1C"/>
    <a:srgbClr val="F58220"/>
    <a:srgbClr val="1164A2"/>
    <a:srgbClr val="D1EEFC"/>
    <a:srgbClr val="2BA751"/>
    <a:srgbClr val="1A6431"/>
    <a:srgbClr val="154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11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137DA9-0F6A-4D07-9933-F446A5271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113699-7443-4A20-B950-FC87C130FB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CBD8E9-4AE4-45E6-957A-852CE89F2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F8A9E2-74F6-400B-A37F-8985DDE29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85B68E-24D5-4DA2-B16C-909E55B0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6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4CF029-63CA-478A-BF41-6D1B93BAE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5ACD082-74A4-4496-95D3-3DAD9920B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2A9091-5B19-43BC-95DC-9F9D55CF8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C6140EA-312B-420B-957B-185AD9307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3902CAB-E73A-47A1-9442-7D5BE49FE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4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59AE2A-B8AD-4C21-931C-87A994053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2345B3C-11E7-4D7A-A826-9EAAEADF92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0FF4E9-AC13-462F-86A0-0DF5CB1B7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8C44A2F-0444-4D09-90C8-42D92701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B0F742-F769-4354-9044-400ABE30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371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5A2A43-05EA-477D-8F06-86AF5C30C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CFE26E7-324C-4532-84A6-D938D0BAA2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B1B1A62-84B9-45EE-81CF-3E46BD85DC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D710A28-696F-4E55-8517-D7F8321E2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CA6968A-6E81-40F0-B161-5C3CAD660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B9A4674-8989-4052-A296-64645CE1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6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36742E-A929-4C9C-A4CC-BA3E55AE6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5D4F53E-5D4B-45BF-84AA-51F25E03EC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63EBDE-2FE8-4B4E-A41A-64CB8C310F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77374041-C89B-4B1D-A371-A9201020BB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E15C44CF-AEE3-4157-98A4-993F771F3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D63D66A-FA54-401D-A844-1310AE2E5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238EA15-D8FE-4122-A1B7-EC709E4C6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AD787758-3EC6-4D53-BB54-BAE89FF2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7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3833FC-E177-4F8C-8918-91A95D7E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BDEEF1B-AB01-4058-882B-BD07B38CF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AA3DC32-5B7B-41E5-A9A5-A14C45A44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DE8591D0-D12F-4861-99E3-7E1A6419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73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DCB5134-2928-41DC-8DA5-ECA158D8F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37B8EEE-55C9-4827-8994-4CB143F3B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2E4BE7-BEAA-4011-9A53-EA7094755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18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B1BCF5-C053-445E-9740-5D662FB7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5E80C5-BF02-4A94-B2B8-5F4A19B02E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2C1C048-8192-480D-85BB-7D87E4085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D2F67AA-C82C-4DD3-9DAB-05E6C1292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32AF890-0303-4F4A-BA28-18E99871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66C959F-E4C9-4F93-89B7-BB760906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296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F5759E7-4BAE-452C-8E20-A1C2B65DF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B53021C-5013-4CE7-BDB3-54A6ADF68F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50CFC5C-6855-4A28-8994-7BA686D26D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C1B9506-E1D6-489F-82B3-37C78AD32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BC13FE9-2346-4FF2-B181-3C69FC5BA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CD12AC2-BBDF-4ED6-858B-64BF5AA4D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37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3F8AF57-661F-49DD-9DD8-0D31803A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73C8B09-3A2F-48C0-A6B3-FD69F3602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7EC8200-24CB-4C0F-A528-1A37A86DB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6ECE2C-5D77-4EF7-8B7A-CAA18FDA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67D524D-E9B0-4442-B8E2-E6B808C4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94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45BE3F0-76C0-4E34-85E2-ABC513FA9C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A6CE7B2-80A9-4EC7-BD30-4FDC15F65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6C35E22-A99F-4476-8091-EA86C8C8D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B541768-011F-42F3-962A-137DC6A71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4398B32-9A65-42AC-8008-DAE8E8747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79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BB303F-1C18-43F8-8ABA-D1AE1687F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3D7CE3A-3F94-48EE-AD0B-080A6EF4B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0A95824-7746-4025-8056-7E57110BB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5E36C-105B-41BF-8A92-C24AF77D479D}" type="datetimeFigureOut">
              <a:rPr lang="en-US" smtClean="0"/>
              <a:t>7/31/2020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07CF231-BDF7-4F22-ACD6-C3CA1B8A2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2DBF3B-51C4-4D84-8250-1EA0A5586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4AEEB-D745-41F4-BD73-C3B33F73EB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39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F95C98AE-6026-42DE-9F55-EF6E62644DBD}"/>
              </a:ext>
            </a:extLst>
          </p:cNvPr>
          <p:cNvSpPr txBox="1">
            <a:spLocks/>
          </p:cNvSpPr>
          <p:nvPr/>
        </p:nvSpPr>
        <p:spPr>
          <a:xfrm>
            <a:off x="4640827" y="1847587"/>
            <a:ext cx="817060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200" dirty="0">
              <a:solidFill>
                <a:srgbClr val="FFFF2D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33CC0C-841E-4D2B-B59B-77949CF7570A}"/>
              </a:ext>
            </a:extLst>
          </p:cNvPr>
          <p:cNvSpPr/>
          <p:nvPr/>
        </p:nvSpPr>
        <p:spPr>
          <a:xfrm>
            <a:off x="4966692" y="1385922"/>
            <a:ext cx="60467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5400" dirty="0">
                <a:solidFill>
                  <a:srgbClr val="FFFF00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5400" dirty="0">
                <a:solidFill>
                  <a:srgbClr val="FFFF00"/>
                </a:solidFill>
                <a:latin typeface="iCiel Panton Black" panose="00000A00000000000000" pitchFamily="50" charset="0"/>
              </a:rPr>
              <a:t> 1: Gia </a:t>
            </a:r>
            <a:r>
              <a:rPr lang="en-US" sz="5400" dirty="0" err="1">
                <a:solidFill>
                  <a:srgbClr val="FFFF00"/>
                </a:solidFill>
                <a:latin typeface="iCiel Panton Black" panose="00000A00000000000000" pitchFamily="50" charset="0"/>
              </a:rPr>
              <a:t>đình</a:t>
            </a:r>
            <a:endParaRPr lang="en-US" sz="5400" dirty="0">
              <a:solidFill>
                <a:srgbClr val="FFFF00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xmlns="" id="{D41000CE-3BE4-422C-9B64-562708BA52D7}"/>
              </a:ext>
            </a:extLst>
          </p:cNvPr>
          <p:cNvSpPr txBox="1">
            <a:spLocks/>
          </p:cNvSpPr>
          <p:nvPr/>
        </p:nvSpPr>
        <p:spPr>
          <a:xfrm>
            <a:off x="4966692" y="2108135"/>
            <a:ext cx="542544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Bài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4: An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toàn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khi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sử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dụng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đồ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smtClean="0">
                <a:solidFill>
                  <a:srgbClr val="FFFF2D"/>
                </a:solidFill>
                <a:latin typeface="iCiel Panton Black" panose="00000A00000000000000" pitchFamily="50" charset="0"/>
              </a:rPr>
              <a:t>dùng</a:t>
            </a:r>
            <a:r>
              <a:rPr lang="en-US" sz="3200" dirty="0" smtClean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trong</a:t>
            </a:r>
            <a:r>
              <a:rPr lang="en-US" sz="3200" dirty="0">
                <a:solidFill>
                  <a:srgbClr val="FFFF2D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dirty="0" err="1">
                <a:solidFill>
                  <a:srgbClr val="FFFF2D"/>
                </a:solidFill>
                <a:latin typeface="iCiel Panton Black" panose="00000A00000000000000" pitchFamily="50" charset="0"/>
              </a:rPr>
              <a:t>nhà</a:t>
            </a:r>
            <a:endParaRPr lang="en-US" sz="3200" dirty="0">
              <a:solidFill>
                <a:srgbClr val="FFFF2D"/>
              </a:solidFill>
              <a:latin typeface="iCiel Panton Black" panose="00000A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392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15638D9E-FD72-42E0-BE34-E9BF65F874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61" b="10590"/>
          <a:stretch/>
        </p:blipFill>
        <p:spPr>
          <a:xfrm rot="10950485">
            <a:off x="850251" y="972100"/>
            <a:ext cx="5019936" cy="40093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B3EFB10-FF7E-4349-A9BD-EE3395525F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41" b="23772"/>
          <a:stretch/>
        </p:blipFill>
        <p:spPr>
          <a:xfrm rot="1874437">
            <a:off x="6094586" y="1969900"/>
            <a:ext cx="4788202" cy="1875042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8F5D38F-34D2-4DAB-8939-1F836249FDA3}"/>
              </a:ext>
            </a:extLst>
          </p:cNvPr>
          <p:cNvSpPr/>
          <p:nvPr/>
        </p:nvSpPr>
        <p:spPr>
          <a:xfrm>
            <a:off x="577327" y="5444954"/>
            <a:ext cx="11037345" cy="914400"/>
          </a:xfrm>
          <a:prstGeom prst="roundRect">
            <a:avLst>
              <a:gd name="adj" fmla="val 24214"/>
            </a:avLst>
          </a:prstGeom>
          <a:solidFill>
            <a:srgbClr val="2BA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b="1" dirty="0">
                <a:solidFill>
                  <a:srgbClr val="FFFF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Em đã từng sử dụng dao, kéo...chưa? Bố mẹ thường nhắc nhở em điều gì khi sử dụng chúng?</a:t>
            </a:r>
            <a:endParaRPr lang="en-US" sz="2000" b="1" dirty="0">
              <a:solidFill>
                <a:srgbClr val="FFFF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03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F06263D-FC53-4CCF-9BF7-21C7C257C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452" y="2514600"/>
            <a:ext cx="580109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7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46C1756-1A88-4D3F-8D70-1F9F377EA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853" y="1154106"/>
            <a:ext cx="9137035" cy="53740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FD2E058F-0EE6-49B7-826B-42D74882F2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6" t="40732" r="46140" b="40732"/>
          <a:stretch/>
        </p:blipFill>
        <p:spPr>
          <a:xfrm>
            <a:off x="4692090" y="4431138"/>
            <a:ext cx="1451295" cy="1677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3E57B6-7267-4176-87FE-70F1AA92BF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A072DEE8-9723-4618-A7E6-6F69B28F07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2" t="41335" r="46964" b="45194"/>
          <a:stretch/>
        </p:blipFill>
        <p:spPr>
          <a:xfrm>
            <a:off x="4093413" y="5270058"/>
            <a:ext cx="681486" cy="120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4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46C1756-1A88-4D3F-8D70-1F9F377EA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03" y="1449381"/>
            <a:ext cx="9137035" cy="53740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FD2E058F-0EE6-49B7-826B-42D74882F2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6" t="40732" r="46140" b="40732"/>
          <a:stretch/>
        </p:blipFill>
        <p:spPr>
          <a:xfrm>
            <a:off x="4673040" y="4726413"/>
            <a:ext cx="1451295" cy="1677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3E57B6-7267-4176-87FE-70F1AA92BF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A072DEE8-9723-4618-A7E6-6F69B28F077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2" t="41335" r="46964" b="45194"/>
          <a:stretch/>
        </p:blipFill>
        <p:spPr>
          <a:xfrm>
            <a:off x="4074363" y="5565333"/>
            <a:ext cx="681486" cy="12072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54156" y="767707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Hãy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kể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tên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một</a:t>
            </a:r>
            <a:r>
              <a:rPr lang="en-US" sz="2000" b="1" dirty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số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đồ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dùng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sắc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nhọn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trong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nhà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có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thể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gây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nguy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hiểm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4156" y="1108544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Cần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lưu</a:t>
            </a:r>
            <a:r>
              <a:rPr lang="en-US" sz="2000" b="1" dirty="0" smtClean="0">
                <a:latin typeface="Lato" panose="020F0502020204030203" pitchFamily="34" charset="0"/>
              </a:rPr>
              <a:t> ý </a:t>
            </a:r>
            <a:r>
              <a:rPr lang="en-US" sz="2000" b="1" dirty="0" err="1" smtClean="0">
                <a:latin typeface="Lato" panose="020F0502020204030203" pitchFamily="34" charset="0"/>
              </a:rPr>
              <a:t>điều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gì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khi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sử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dụng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dao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và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đồ</a:t>
            </a:r>
            <a:r>
              <a:rPr lang="en-US" sz="2000" b="1" dirty="0" smtClean="0">
                <a:latin typeface="Lato" panose="020F0502020204030203" pitchFamily="34" charset="0"/>
              </a:rPr>
              <a:t> dung </a:t>
            </a:r>
            <a:r>
              <a:rPr lang="en-US" sz="2000" b="1" dirty="0" err="1" smtClean="0">
                <a:latin typeface="Lato" panose="020F0502020204030203" pitchFamily="34" charset="0"/>
              </a:rPr>
              <a:t>sác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nhọn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để</a:t>
            </a:r>
            <a:r>
              <a:rPr lang="en-US" sz="2000" b="1" dirty="0" smtClean="0">
                <a:latin typeface="Lato" panose="020F0502020204030203" pitchFamily="34" charset="0"/>
              </a:rPr>
              <a:t> an </a:t>
            </a:r>
            <a:r>
              <a:rPr lang="en-US" sz="2000" b="1" dirty="0" err="1" smtClean="0">
                <a:latin typeface="Lato" panose="020F0502020204030203" pitchFamily="34" charset="0"/>
              </a:rPr>
              <a:t>toàn</a:t>
            </a:r>
            <a:r>
              <a:rPr lang="en-US" sz="2000" b="1" dirty="0">
                <a:latin typeface="Lato" panose="020F0502020204030203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99394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3"/>
          <p:cNvSpPr/>
          <p:nvPr/>
        </p:nvSpPr>
        <p:spPr>
          <a:xfrm>
            <a:off x="3267074" y="2428875"/>
            <a:ext cx="6972300" cy="2495550"/>
          </a:xfrm>
          <a:prstGeom prst="cloud">
            <a:avLst/>
          </a:prstGeom>
          <a:solidFill>
            <a:srgbClr val="D1EEF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Các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bạn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hãy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cẩn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thận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với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</a:p>
          <a:p>
            <a:pPr algn="just"/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đồ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dùng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sắc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nhọn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 </a:t>
            </a:r>
            <a:r>
              <a:rPr lang="en-US" sz="3200" b="1" i="1" dirty="0" err="1" smtClean="0">
                <a:solidFill>
                  <a:srgbClr val="1164A2"/>
                </a:solidFill>
                <a:latin typeface="Lato" panose="020F0502020204030203" pitchFamily="34" charset="0"/>
              </a:rPr>
              <a:t>nhé</a:t>
            </a:r>
            <a:r>
              <a:rPr lang="en-US" sz="3200" b="1" i="1" dirty="0" smtClean="0">
                <a:solidFill>
                  <a:srgbClr val="1164A2"/>
                </a:solidFill>
                <a:latin typeface="Lato" panose="020F0502020204030203" pitchFamily="34" charset="0"/>
              </a:rPr>
              <a:t>!</a:t>
            </a:r>
            <a:endParaRPr lang="en-US" sz="3200" b="1" i="1" dirty="0">
              <a:solidFill>
                <a:srgbClr val="1164A2"/>
              </a:solidFill>
              <a:latin typeface="Lato" panose="020F0502020204030203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3E57B6-7267-4176-87FE-70F1AA92B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962" y="1681162"/>
            <a:ext cx="2562225" cy="256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59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3A836F1-629E-4ABE-AA36-BC9F40884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40" y="2514600"/>
            <a:ext cx="705652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6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2A59A6F-D69A-4C8E-A384-1CBD30B19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187" y="1597307"/>
            <a:ext cx="2346320" cy="49956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07" y="1597307"/>
            <a:ext cx="2329005" cy="499567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512" y="1597307"/>
            <a:ext cx="2337663" cy="49956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14503" y="883158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Nói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với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sử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dụng</a:t>
            </a:r>
            <a:r>
              <a:rPr lang="en-US" sz="2000" b="1" dirty="0" smtClean="0">
                <a:latin typeface="Lato" panose="020F0502020204030203" pitchFamily="34" charset="0"/>
              </a:rPr>
              <a:t> an </a:t>
            </a:r>
            <a:r>
              <a:rPr lang="en-US" sz="2000" b="1" dirty="0" err="1" smtClean="0">
                <a:latin typeface="Lato" panose="020F0502020204030203" pitchFamily="34" charset="0"/>
              </a:rPr>
              <a:t>toàn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đồ</a:t>
            </a:r>
            <a:r>
              <a:rPr lang="en-US" sz="2000" b="1" dirty="0" smtClean="0">
                <a:latin typeface="Lato" panose="020F0502020204030203" pitchFamily="34" charset="0"/>
              </a:rPr>
              <a:t> dung </a:t>
            </a:r>
            <a:r>
              <a:rPr lang="en-US" sz="2000" b="1" dirty="0" err="1" smtClean="0">
                <a:latin typeface="Lato" panose="020F0502020204030203" pitchFamily="34" charset="0"/>
              </a:rPr>
              <a:t>sắc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nhọn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03637" y="6173878"/>
            <a:ext cx="419100" cy="419100"/>
          </a:xfrm>
          <a:prstGeom prst="ellipse">
            <a:avLst/>
          </a:prstGeom>
          <a:solidFill>
            <a:srgbClr val="F99C1C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1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056" y="5533302"/>
            <a:ext cx="640575" cy="6405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176" y="5533303"/>
            <a:ext cx="640575" cy="6405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059" y="5533301"/>
            <a:ext cx="640575" cy="64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84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2A59A6F-D69A-4C8E-A384-1CBD30B194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14503" y="883158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Nói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với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sử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dụng</a:t>
            </a:r>
            <a:r>
              <a:rPr lang="en-US" sz="2000" b="1" dirty="0" smtClean="0">
                <a:latin typeface="Lato" panose="020F0502020204030203" pitchFamily="34" charset="0"/>
              </a:rPr>
              <a:t> an </a:t>
            </a:r>
            <a:r>
              <a:rPr lang="en-US" sz="2000" b="1" dirty="0" err="1" smtClean="0">
                <a:latin typeface="Lato" panose="020F0502020204030203" pitchFamily="34" charset="0"/>
              </a:rPr>
              <a:t>toàn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đồ</a:t>
            </a:r>
            <a:r>
              <a:rPr lang="en-US" sz="2000" b="1" dirty="0" smtClean="0">
                <a:latin typeface="Lato" panose="020F0502020204030203" pitchFamily="34" charset="0"/>
              </a:rPr>
              <a:t> dung </a:t>
            </a:r>
            <a:r>
              <a:rPr lang="en-US" sz="2000" b="1" dirty="0" err="1" smtClean="0">
                <a:latin typeface="Lato" panose="020F0502020204030203" pitchFamily="34" charset="0"/>
              </a:rPr>
              <a:t>sắc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nhọn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637" y="1628775"/>
            <a:ext cx="8067675" cy="470535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994087" y="5895975"/>
            <a:ext cx="419100" cy="419100"/>
          </a:xfrm>
          <a:prstGeom prst="ellipse">
            <a:avLst/>
          </a:prstGeom>
          <a:solidFill>
            <a:srgbClr val="F99C1C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50464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"/>
          <a:stretch/>
        </p:blipFill>
        <p:spPr>
          <a:xfrm>
            <a:off x="2660837" y="1676400"/>
            <a:ext cx="6826063" cy="49927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2A59A6F-D69A-4C8E-A384-1CBD30B19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14503" y="883158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Nói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với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sử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dụng</a:t>
            </a:r>
            <a:r>
              <a:rPr lang="en-US" sz="2000" b="1" dirty="0" smtClean="0">
                <a:latin typeface="Lato" panose="020F0502020204030203" pitchFamily="34" charset="0"/>
              </a:rPr>
              <a:t> an </a:t>
            </a:r>
            <a:r>
              <a:rPr lang="en-US" sz="2000" b="1" dirty="0" err="1" smtClean="0">
                <a:latin typeface="Lato" panose="020F0502020204030203" pitchFamily="34" charset="0"/>
              </a:rPr>
              <a:t>toàn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đồ</a:t>
            </a:r>
            <a:r>
              <a:rPr lang="en-US" sz="2000" b="1" dirty="0" smtClean="0">
                <a:latin typeface="Lato" panose="020F0502020204030203" pitchFamily="34" charset="0"/>
              </a:rPr>
              <a:t> dung </a:t>
            </a:r>
            <a:r>
              <a:rPr lang="en-US" sz="2000" b="1" dirty="0" err="1" smtClean="0">
                <a:latin typeface="Lato" panose="020F0502020204030203" pitchFamily="34" charset="0"/>
              </a:rPr>
              <a:t>sắc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nhọn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451287" y="6250078"/>
            <a:ext cx="419100" cy="419100"/>
          </a:xfrm>
          <a:prstGeom prst="ellipse">
            <a:avLst/>
          </a:prstGeom>
          <a:solidFill>
            <a:srgbClr val="F99C1C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119075" y="1347523"/>
            <a:ext cx="4320325" cy="1548077"/>
          </a:xfrm>
          <a:prstGeom prst="wedgeRoundRectCallout">
            <a:avLst>
              <a:gd name="adj1" fmla="val -57315"/>
              <a:gd name="adj2" fmla="val 3726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Em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cầm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kéo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như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chị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và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cắt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từ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từ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.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Đừng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để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tay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giữ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giấy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gần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lưỡi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kéo</a:t>
            </a:r>
            <a:r>
              <a:rPr lang="en-US" sz="2800" b="1" dirty="0" smtClean="0">
                <a:solidFill>
                  <a:schemeClr val="tx1"/>
                </a:solidFill>
                <a:latin typeface="Lato" panose="020F0502020204030203" pitchFamily="34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Lato" panose="020F0502020204030203" pitchFamily="34" charset="0"/>
              </a:rPr>
              <a:t>nhé</a:t>
            </a:r>
            <a:r>
              <a:rPr lang="en-US" sz="2800" b="1" dirty="0">
                <a:solidFill>
                  <a:schemeClr val="tx1"/>
                </a:solidFill>
                <a:latin typeface="Lato" panose="020F0502020204030203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6164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 action="ppaction://hlinksldjump"/>
            <a:extLst>
              <a:ext uri="{FF2B5EF4-FFF2-40B4-BE49-F238E27FC236}">
                <a16:creationId xmlns:a16="http://schemas.microsoft.com/office/drawing/2014/main" xmlns="" id="{31E722CD-0DD0-49C0-8139-E0C4ABD8D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76" y="2514600"/>
            <a:ext cx="619564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4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2EF1854-94D5-4CCB-B3DB-603E1D1B7F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7866" y="904180"/>
            <a:ext cx="34311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Khi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bị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đứt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tay</a:t>
            </a:r>
            <a:r>
              <a:rPr lang="en-US" sz="2000" b="1" dirty="0" smtClean="0">
                <a:latin typeface="Lato" panose="020F0502020204030203" pitchFamily="34" charset="0"/>
              </a:rPr>
              <a:t>,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cần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gì</a:t>
            </a:r>
            <a:r>
              <a:rPr lang="en-US" sz="2000" b="1" dirty="0" smtClean="0">
                <a:latin typeface="Lato" panose="020F0502020204030203" pitchFamily="34" charset="0"/>
              </a:rPr>
              <a:t>?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700614" y="1589023"/>
            <a:ext cx="8841900" cy="4770076"/>
            <a:chOff x="1700614" y="1589023"/>
            <a:chExt cx="8841900" cy="477007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0614" y="1589023"/>
              <a:ext cx="8841900" cy="4570276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0413" y="2152573"/>
              <a:ext cx="3485268" cy="3443176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9185672" y="5939999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33653" y="1589023"/>
            <a:ext cx="5775822" cy="4779826"/>
            <a:chOff x="3233653" y="1589023"/>
            <a:chExt cx="5775822" cy="477982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3653" y="1589023"/>
              <a:ext cx="5775822" cy="4570276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8038380" y="5949749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406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48F5D38F-34D2-4DAB-8939-1F836249FDA3}"/>
              </a:ext>
            </a:extLst>
          </p:cNvPr>
          <p:cNvSpPr/>
          <p:nvPr/>
        </p:nvSpPr>
        <p:spPr>
          <a:xfrm>
            <a:off x="577327" y="5444954"/>
            <a:ext cx="11037345" cy="914400"/>
          </a:xfrm>
          <a:prstGeom prst="roundRect">
            <a:avLst>
              <a:gd name="adj" fmla="val 24214"/>
            </a:avLst>
          </a:prstGeom>
          <a:solidFill>
            <a:srgbClr val="2BA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E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m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đã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trải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qua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hoặc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chứng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kiến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tình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huống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nguy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hiểm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khi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sử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dụng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đồ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dùng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, </a:t>
            </a:r>
            <a:r>
              <a:rPr lang="en-US" sz="2000" b="1" dirty="0" err="1">
                <a:solidFill>
                  <a:srgbClr val="FFFF00"/>
                </a:solidFill>
                <a:latin typeface="Lato" panose="020F0502020204030203" pitchFamily="34" charset="0"/>
              </a:rPr>
              <a:t>vật</a:t>
            </a:r>
            <a:r>
              <a:rPr lang="en-US" sz="2000" b="1" dirty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dụng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trong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nhà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Lato" panose="020F0502020204030203" pitchFamily="34" charset="0"/>
              </a:rPr>
              <a:t>chưa</a:t>
            </a:r>
            <a:r>
              <a:rPr lang="en-US" sz="2000" b="1" dirty="0" smtClean="0">
                <a:solidFill>
                  <a:srgbClr val="FFFF00"/>
                </a:solidFill>
                <a:latin typeface="Lato" panose="020F0502020204030203" pitchFamily="34" charset="0"/>
              </a:rPr>
              <a:t>?</a:t>
            </a:r>
            <a:endParaRPr lang="en-US" sz="2400" b="1" dirty="0">
              <a:solidFill>
                <a:srgbClr val="FFFF00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585" y="940037"/>
            <a:ext cx="7502828" cy="422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7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F06263D-FC53-4CCF-9BF7-21C7C257C3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452" y="2514600"/>
            <a:ext cx="5801096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1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3E57B6-7267-4176-87FE-70F1AA92B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352" y="1405593"/>
            <a:ext cx="8908943" cy="54524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4156" y="908489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Quan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sát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hình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và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cho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biết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điều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gì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đã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xảy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ra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với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em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của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Hoa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48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13E57B6-7267-4176-87FE-70F1AA92B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767707"/>
            <a:ext cx="474703" cy="6816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4034" y="908489"/>
            <a:ext cx="980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Lato" panose="020F0502020204030203" pitchFamily="34" charset="0"/>
              </a:rPr>
              <a:t>Nói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cách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bạn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Hoa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đã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làm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sau</a:t>
            </a:r>
            <a:r>
              <a:rPr lang="en-US" sz="2000" b="1" dirty="0" smtClean="0">
                <a:latin typeface="Lato" panose="020F0502020204030203" pitchFamily="34" charset="0"/>
              </a:rPr>
              <a:t> </a:t>
            </a:r>
            <a:r>
              <a:rPr lang="en-US" sz="2000" b="1" dirty="0" err="1" smtClean="0">
                <a:latin typeface="Lato" panose="020F0502020204030203" pitchFamily="34" charset="0"/>
              </a:rPr>
              <a:t>đó</a:t>
            </a:r>
            <a:r>
              <a:rPr lang="en-US" sz="2000" b="1" dirty="0" smtClean="0">
                <a:latin typeface="Lato" panose="020F0502020204030203" pitchFamily="34" charset="0"/>
              </a:rPr>
              <a:t>.</a:t>
            </a:r>
            <a:endParaRPr lang="en-US" sz="2000" b="1" dirty="0">
              <a:latin typeface="Lato" panose="020F050202020403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773" y="1449381"/>
            <a:ext cx="4343765" cy="531237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6445363" y="767707"/>
            <a:ext cx="3654152" cy="3378651"/>
            <a:chOff x="6445363" y="767707"/>
            <a:chExt cx="3654152" cy="3378651"/>
          </a:xfrm>
        </p:grpSpPr>
        <p:grpSp>
          <p:nvGrpSpPr>
            <p:cNvPr id="9" name="Group 8"/>
            <p:cNvGrpSpPr/>
            <p:nvPr/>
          </p:nvGrpSpPr>
          <p:grpSpPr>
            <a:xfrm>
              <a:off x="6445363" y="767707"/>
              <a:ext cx="3654152" cy="3378651"/>
              <a:chOff x="7915240" y="908489"/>
              <a:chExt cx="3654152" cy="3378651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39106" y="908489"/>
                <a:ext cx="2930286" cy="2951960"/>
              </a:xfrm>
              <a:prstGeom prst="rect">
                <a:avLst/>
              </a:prstGeom>
            </p:spPr>
          </p:pic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915240" y="2384469"/>
                <a:ext cx="1909565" cy="1902671"/>
              </a:xfrm>
              <a:prstGeom prst="rect">
                <a:avLst/>
              </a:prstGeom>
            </p:spPr>
          </p:pic>
        </p:grpSp>
        <p:sp>
          <p:nvSpPr>
            <p:cNvPr id="11" name="Oval 10"/>
            <p:cNvSpPr/>
            <p:nvPr/>
          </p:nvSpPr>
          <p:spPr>
            <a:xfrm>
              <a:off x="6519263" y="3719667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445363" y="4280826"/>
            <a:ext cx="3880010" cy="2480929"/>
            <a:chOff x="6445363" y="4280826"/>
            <a:chExt cx="3880010" cy="248092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5363" y="4280826"/>
              <a:ext cx="3880010" cy="2480929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6519263" y="6342655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15" name="Right Arrow 14"/>
          <p:cNvSpPr/>
          <p:nvPr/>
        </p:nvSpPr>
        <p:spPr>
          <a:xfrm rot="21048900">
            <a:off x="5024237" y="2758374"/>
            <a:ext cx="1114425" cy="163418"/>
          </a:xfrm>
          <a:prstGeom prst="rightArrow">
            <a:avLst/>
          </a:prstGeom>
          <a:solidFill>
            <a:srgbClr val="009349"/>
          </a:solidFill>
          <a:ln>
            <a:solidFill>
              <a:srgbClr val="C7D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551100" flipV="1">
            <a:off x="5024238" y="4764264"/>
            <a:ext cx="1114425" cy="163418"/>
          </a:xfrm>
          <a:prstGeom prst="rightArrow">
            <a:avLst/>
          </a:prstGeom>
          <a:solidFill>
            <a:srgbClr val="009349"/>
          </a:solidFill>
          <a:ln>
            <a:solidFill>
              <a:srgbClr val="C7D42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53A836F1-629E-4ABE-AA36-BC9F408842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740" y="2514600"/>
            <a:ext cx="705652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33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A2CCFF2-2968-4879-BF28-C86F96B15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56" y="818903"/>
            <a:ext cx="510744" cy="5286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68F23B2-D0AD-4DE5-910A-3AC1740D39DD}"/>
              </a:ext>
            </a:extLst>
          </p:cNvPr>
          <p:cNvSpPr/>
          <p:nvPr/>
        </p:nvSpPr>
        <p:spPr>
          <a:xfrm>
            <a:off x="1000997" y="898547"/>
            <a:ext cx="99888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Trong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ba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cách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cắm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phích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điện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ở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trong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sách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giáo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khoa,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thấy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cách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nào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đúng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Vì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sao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?</a:t>
            </a:r>
            <a:endParaRPr lang="en-US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2020" y="2028823"/>
            <a:ext cx="3386664" cy="3176322"/>
            <a:chOff x="312020" y="2028823"/>
            <a:chExt cx="3386664" cy="31763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020" y="2028823"/>
              <a:ext cx="3386664" cy="2966773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327456" y="4786045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1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97" y="5356607"/>
            <a:ext cx="640575" cy="6405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146" y="5356608"/>
            <a:ext cx="640575" cy="6405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064" y="5356608"/>
            <a:ext cx="640575" cy="64057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4267869" y="2028822"/>
            <a:ext cx="3247131" cy="3133194"/>
            <a:chOff x="4267869" y="2028822"/>
            <a:chExt cx="3247131" cy="313319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869" y="2028822"/>
              <a:ext cx="3247131" cy="2966773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4267869" y="4742916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084185" y="2028823"/>
            <a:ext cx="3797201" cy="3133193"/>
            <a:chOff x="8084185" y="2028823"/>
            <a:chExt cx="3797201" cy="313319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4185" y="2028823"/>
              <a:ext cx="3797201" cy="2966773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8084185" y="4742916"/>
              <a:ext cx="419100" cy="419100"/>
            </a:xfrm>
            <a:prstGeom prst="ellipse">
              <a:avLst/>
            </a:prstGeom>
            <a:solidFill>
              <a:srgbClr val="F99C1C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593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xmlns="" id="{D39F8158-3445-443F-A282-098C97C52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8176" y="2514600"/>
            <a:ext cx="619564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5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DE5E15A-0416-43EC-A438-4A665E3F6F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529" y="714715"/>
            <a:ext cx="4118970" cy="58772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F6D2441-C4C9-4037-81C5-F387079593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22" y="761576"/>
            <a:ext cx="646526" cy="6853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7F8A96F-8794-4930-8FBB-0305D26D0257}"/>
              </a:ext>
            </a:extLst>
          </p:cNvPr>
          <p:cNvSpPr/>
          <p:nvPr/>
        </p:nvSpPr>
        <p:spPr>
          <a:xfrm>
            <a:off x="587285" y="1863808"/>
            <a:ext cx="6096000" cy="9652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-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Điều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sẽ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xảy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ra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với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bạn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nhỏ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? 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-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sẽ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làm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gì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khi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gặp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tình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huống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đó</a:t>
            </a:r>
            <a:r>
              <a:rPr lang="en-US" sz="2000" b="1" dirty="0">
                <a:solidFill>
                  <a:srgbClr val="000000"/>
                </a:solidFill>
                <a:latin typeface="Lato" panose="020F0502020204030203" pitchFamily="34" charset="0"/>
                <a:cs typeface="Lato" panose="020F0502020204030203" pitchFamily="34" charset="0"/>
              </a:rPr>
              <a:t>?</a:t>
            </a:r>
            <a:endParaRPr lang="en-US" sz="2000" b="1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53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B323988-35F8-4D65-A886-82E6445D32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175" y="1331863"/>
            <a:ext cx="3579351" cy="20639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C7F30E02-B367-496A-AA56-9577C39796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343" y="1331863"/>
            <a:ext cx="3291841" cy="46970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37E56FD-6038-4C21-9123-2259F16D1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828" y="3177329"/>
            <a:ext cx="1778043" cy="310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9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E9082D6-8A10-41A7-AF5C-3F5335655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284" y="1592133"/>
            <a:ext cx="9051753" cy="47687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xmlns="" id="{5D2005FC-75B2-4EE0-80AD-5CFF95C9D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7535" y="929351"/>
            <a:ext cx="7531249" cy="1325563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iCiel Cadena" panose="02000503000000020004" pitchFamily="2" charset="0"/>
              </a:rPr>
              <a:t>CỦNG CỐ BÀI HỌC</a:t>
            </a:r>
          </a:p>
        </p:txBody>
      </p:sp>
    </p:spTree>
    <p:extLst>
      <p:ext uri="{BB962C8B-B14F-4D97-AF65-F5344CB8AC3E}">
        <p14:creationId xmlns:p14="http://schemas.microsoft.com/office/powerpoint/2010/main" val="5184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</TotalTime>
  <Words>262</Words>
  <Application>Microsoft Office PowerPoint</Application>
  <PresentationFormat>Widescreen</PresentationFormat>
  <Paragraphs>30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Lato</vt:lpstr>
      <vt:lpstr>Calibri Light</vt:lpstr>
      <vt:lpstr>Calibri</vt:lpstr>
      <vt:lpstr>iCiel Cadena</vt:lpstr>
      <vt:lpstr>iCiel Panton Black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Vũ Nam</dc:creator>
  <cp:lastModifiedBy>HN10</cp:lastModifiedBy>
  <cp:revision>45</cp:revision>
  <dcterms:created xsi:type="dcterms:W3CDTF">2020-05-22T08:39:57Z</dcterms:created>
  <dcterms:modified xsi:type="dcterms:W3CDTF">2020-07-31T04:28:53Z</dcterms:modified>
</cp:coreProperties>
</file>