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8" r:id="rId3"/>
    <p:sldId id="258" r:id="rId4"/>
    <p:sldId id="257" r:id="rId5"/>
    <p:sldId id="261" r:id="rId6"/>
    <p:sldId id="262" r:id="rId7"/>
    <p:sldId id="263" r:id="rId8"/>
    <p:sldId id="317" r:id="rId9"/>
    <p:sldId id="324" r:id="rId10"/>
    <p:sldId id="320" r:id="rId11"/>
    <p:sldId id="325" r:id="rId12"/>
    <p:sldId id="267" r:id="rId13"/>
    <p:sldId id="318" r:id="rId14"/>
    <p:sldId id="271" r:id="rId15"/>
    <p:sldId id="319" r:id="rId16"/>
    <p:sldId id="273" r:id="rId17"/>
    <p:sldId id="321" r:id="rId18"/>
    <p:sldId id="310" r:id="rId19"/>
    <p:sldId id="313" r:id="rId20"/>
    <p:sldId id="322" r:id="rId21"/>
    <p:sldId id="284" r:id="rId22"/>
    <p:sldId id="323" r:id="rId23"/>
    <p:sldId id="282" r:id="rId24"/>
    <p:sldId id="281" r:id="rId25"/>
  </p:sldIdLst>
  <p:sldSz cx="12192000" cy="6858000"/>
  <p:notesSz cx="6858000" cy="9144000"/>
  <p:embeddedFontLst>
    <p:embeddedFont>
      <p:font typeface="iCiel Panton Black" panose="00000A00000000000000" pitchFamily="50" charset="0"/>
      <p:bold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Lato bold" panose="020F0802020204030203" pitchFamily="34" charset="0"/>
      <p:bold r:id="rId33"/>
    </p:embeddedFont>
    <p:embeddedFont>
      <p:font typeface="Lato" panose="020F0502020204030203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ũ Nam" initials="VN" lastIdx="1" clrIdx="0">
    <p:extLst>
      <p:ext uri="{19B8F6BF-5375-455C-9EA6-DF929625EA0E}">
        <p15:presenceInfo xmlns:p15="http://schemas.microsoft.com/office/powerpoint/2012/main" userId="17ed5d9f0e16367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864A"/>
    <a:srgbClr val="FFFF66"/>
    <a:srgbClr val="F8F200"/>
    <a:srgbClr val="CC409D"/>
    <a:srgbClr val="AC2E82"/>
    <a:srgbClr val="FFF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1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00"/>
      </p:cViewPr>
      <p:guideLst>
        <p:guide pos="3840"/>
        <p:guide pos="39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19T15:48:51.977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92342-D5CF-4864-B5FB-149E58D27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E539A9-30A4-4A08-A785-8EFA60D8D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9ADF5-E27E-4C25-86A8-7B6D65A2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B8721-8857-4D99-A2AE-D88E9BCB8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7AFE3-FC99-499E-9674-7197285C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4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0F8D0-63FD-47D4-B96D-FA7183E93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F7F2B-828A-4E80-AAE9-FFA24564D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51081-FE0D-419B-B740-1680470A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841DD-1865-44DD-8A1E-4642C1065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323DF-B635-4CAB-9387-42B29C602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7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5ABD8-FE81-4919-B5FA-056158CC0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A28C5-F102-47DC-9842-3FDD40E01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CDC97-F969-4E95-9767-13F96A391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CF26-218F-474B-9454-1C40E71DE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A7718-1B0F-4D80-887D-5B58CFBD2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90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322FB-6B93-4BF6-A461-91190B02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1082E-CD6C-4385-AD4B-B520732A90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4A520-2A04-4C6A-93AB-171575402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D38A3-CA9A-4982-969C-C53586A2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BC20F-EF49-4532-8EE7-47310FBB6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4F5C6-5DE5-4795-A0A5-C02B35BC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39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54CE3-CFA7-4C65-B32A-2DD6836A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DE8F8-B009-4B50-942A-72C01D871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A8A05-925A-4BFD-992D-D5043E4DB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1B0856-2859-441A-AC4A-A909014C5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7EBE06-18ED-48CF-B3CE-9FE025ADE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B466F-3068-4AA1-BDF0-C4C96A8D5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7DA9DD-3309-4C45-B1F6-BA3D27671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C65608-13A6-47A2-8A2E-A435E45C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11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A1D4-4E45-4952-8DC0-E7BF95D8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04FAF-1EF6-4147-B6EC-2954F9B41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3BB8C-CE5C-4E45-833E-3DE92401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7F676-A583-4FB0-B710-4BC950C0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9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388097-1741-4C49-8BD4-07809EB9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BBF7F-E5F5-4CC1-BF6E-5E824DC9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B4387-C53A-4B26-A2F2-861F169E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3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615E9-D0AB-4EC1-AABF-DB5B35E0A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BB97-6DC5-4EA6-8983-1D2E503B3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84049-C120-444D-96B6-C5F891904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50BC7-D326-4936-ABB0-6D2322337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9A418-638E-4EC2-96AE-5A65B4D6E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DAB1D-CAE5-42E1-965E-804F36D0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0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26963-0C2A-477F-9BA8-63FB1814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3F7CFD-6A97-4660-B4DB-B96FF8640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E7A7A-AD15-403B-A950-A8E4C8678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9EA38-00E5-4D68-8381-445942781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2D9C3-8195-4557-B7AA-9376838F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9C9FD-3004-41AC-804F-BB4A59492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4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EC44F-6374-47D4-B31E-B2CEA35C4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8DDCA7-6612-4200-A749-55404F97C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53C68-EC4E-4445-8AC3-0B4ECE3E4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3AF2B-32B4-41B3-9B1C-57C3E0B9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8A00C-3FEA-4770-AFDE-19C67163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1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A3099C-22C4-43D7-B310-28F169B75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4CC39B-90A2-43D3-AA3B-1ACA2A0B0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A15CE-E97B-4EDF-9D39-66D242543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57B26-0B86-4DFC-B1FD-3B82B119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5270A-4E56-49D6-A08F-D539EC05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7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1AF473-1E4E-45EC-923B-F9C2AA70A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A5689-FB4F-471B-B788-7BAD3ACD9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FF050-C18B-4C49-8950-413E1404D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BBC50-44FF-4C4C-83BB-73178D04F2B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381BE-CEC5-4BFC-BACB-6453CC98F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FB61B-C189-4FAA-B331-9AFDD831A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2A494-7EDA-4323-8CF0-B67771D4E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3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16.png"/><Relationship Id="rId5" Type="http://schemas.openxmlformats.org/officeDocument/2006/relationships/image" Target="../media/image17.png"/><Relationship Id="rId10" Type="http://schemas.openxmlformats.org/officeDocument/2006/relationships/image" Target="../media/image24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4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A5B2A3-AAE4-48E6-BB56-349C92EAC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827" y="1847587"/>
            <a:ext cx="8170606" cy="1325563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Bài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3: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Đồ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dùng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trong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nhà</a:t>
            </a:r>
            <a:endParaRPr lang="en-US" sz="3200" dirty="0">
              <a:solidFill>
                <a:srgbClr val="FFFF2D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524637-72DD-408C-9ECA-6ACDA8910362}"/>
              </a:ext>
            </a:extLst>
          </p:cNvPr>
          <p:cNvSpPr/>
          <p:nvPr/>
        </p:nvSpPr>
        <p:spPr>
          <a:xfrm>
            <a:off x="4640827" y="1365642"/>
            <a:ext cx="59554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54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5400" dirty="0">
                <a:solidFill>
                  <a:srgbClr val="FFFF00"/>
                </a:solidFill>
                <a:latin typeface="iCiel Panton Black" panose="00000A00000000000000" pitchFamily="50" charset="0"/>
              </a:rPr>
              <a:t> 1: Gia </a:t>
            </a:r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đình</a:t>
            </a:r>
            <a:endParaRPr lang="en-US" sz="5400" dirty="0">
              <a:solidFill>
                <a:srgbClr val="FFFF00"/>
              </a:solidFill>
              <a:latin typeface="iCiel Panton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7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3E9DA63-1953-4EF1-9E4F-6B2FB61F2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14" y="133969"/>
            <a:ext cx="6514285" cy="33650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4FC3A1-51A3-47D0-AF50-A16AEFCBC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660" y="3137482"/>
            <a:ext cx="3018495" cy="19542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AD15616-33AC-4158-9A6A-DD5454D92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67" y="721133"/>
            <a:ext cx="3829050" cy="21907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D800D6-6739-42E2-813C-9E168FED46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695" y="3172720"/>
            <a:ext cx="2677661" cy="188374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AD56DC-6415-4DD5-BD1C-CBB1813874D1}"/>
              </a:ext>
            </a:extLst>
          </p:cNvPr>
          <p:cNvSpPr/>
          <p:nvPr/>
        </p:nvSpPr>
        <p:spPr>
          <a:xfrm>
            <a:off x="563460" y="5326883"/>
            <a:ext cx="11065079" cy="1090569"/>
          </a:xfrm>
          <a:prstGeom prst="roundRect">
            <a:avLst/>
          </a:prstGeom>
          <a:solidFill>
            <a:srgbClr val="14864A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Kể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tên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một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số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đồ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dùng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có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trong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nhà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.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thích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đồ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dùng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nào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nhất</a:t>
            </a:r>
            <a:r>
              <a:rPr lang="en-US" sz="2800" dirty="0">
                <a:solidFill>
                  <a:srgbClr val="FFFF00"/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114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hlinkClick r:id="rId2" action="ppaction://hlinksldjump"/>
            <a:extLst>
              <a:ext uri="{FF2B5EF4-FFF2-40B4-BE49-F238E27FC236}">
                <a16:creationId xmlns:a16="http://schemas.microsoft.com/office/drawing/2014/main" id="{1351CDA9-FC70-4B2D-9798-B079F10503B5}"/>
              </a:ext>
            </a:extLst>
          </p:cNvPr>
          <p:cNvSpPr/>
          <p:nvPr/>
        </p:nvSpPr>
        <p:spPr>
          <a:xfrm>
            <a:off x="6953995" y="3977634"/>
            <a:ext cx="4341192" cy="241010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“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Miệng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tròn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lòng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trắng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phau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phau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Đựng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cơm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đựng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thịt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đựng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rau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hằng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800" b="1" dirty="0">
                <a:solidFill>
                  <a:srgbClr val="92D050"/>
                </a:solidFill>
                <a:latin typeface="Lato" panose="020F0502020204030203" pitchFamily="34" charset="0"/>
                <a:cs typeface="Lato" panose="020F0502020204030203" pitchFamily="34" charset="0"/>
              </a:rPr>
              <a:t>.”</a:t>
            </a:r>
          </a:p>
        </p:txBody>
      </p:sp>
      <p:sp>
        <p:nvSpPr>
          <p:cNvPr id="4" name="Rectangle: Rounded Corners 3">
            <a:hlinkClick r:id="rId3" action="ppaction://hlinksldjump"/>
            <a:extLst>
              <a:ext uri="{FF2B5EF4-FFF2-40B4-BE49-F238E27FC236}">
                <a16:creationId xmlns:a16="http://schemas.microsoft.com/office/drawing/2014/main" id="{C9BB6ABA-AEA8-42A3-BB52-304776C26A61}"/>
              </a:ext>
            </a:extLst>
          </p:cNvPr>
          <p:cNvSpPr/>
          <p:nvPr/>
        </p:nvSpPr>
        <p:spPr>
          <a:xfrm>
            <a:off x="896812" y="3989289"/>
            <a:ext cx="4341194" cy="23984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“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Lấp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la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lấp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lánh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Treo ở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trên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t</a:t>
            </a:r>
            <a:r>
              <a:rPr lang="vi-VN" sz="2800" b="1" dirty="0">
                <a:latin typeface="Lato" panose="020F0502020204030203" pitchFamily="34" charset="0"/>
                <a:cs typeface="Lato" panose="020F0502020204030203" pitchFamily="34" charset="0"/>
              </a:rPr>
              <a:t>ư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ờng</a:t>
            </a:r>
            <a:endParaRPr lang="en-US" sz="2800" b="1" dirty="0"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Tr</a:t>
            </a:r>
            <a:r>
              <a:rPr lang="vi-VN" sz="2800" b="1" dirty="0">
                <a:latin typeface="Lato" panose="020F0502020204030203" pitchFamily="34" charset="0"/>
                <a:cs typeface="Lato" panose="020F0502020204030203" pitchFamily="34" charset="0"/>
              </a:rPr>
              <a:t>ư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ớc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khi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đến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tr</a:t>
            </a:r>
            <a:r>
              <a:rPr lang="vi-VN" sz="2800" b="1" dirty="0">
                <a:latin typeface="Lato" panose="020F0502020204030203" pitchFamily="34" charset="0"/>
                <a:cs typeface="Lato" panose="020F0502020204030203" pitchFamily="34" charset="0"/>
              </a:rPr>
              <a:t>ư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ờng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Bé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lo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trải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latin typeface="Lato" panose="020F0502020204030203" pitchFamily="34" charset="0"/>
                <a:cs typeface="Lato" panose="020F0502020204030203" pitchFamily="34" charset="0"/>
              </a:rPr>
              <a:t>tóc</a:t>
            </a:r>
            <a:r>
              <a:rPr lang="en-US" sz="2800" b="1" dirty="0">
                <a:latin typeface="Lato" panose="020F0502020204030203" pitchFamily="34" charset="0"/>
                <a:cs typeface="Lato" panose="020F0502020204030203" pitchFamily="34" charset="0"/>
              </a:rPr>
              <a:t>.”</a:t>
            </a:r>
          </a:p>
        </p:txBody>
      </p:sp>
      <p:sp>
        <p:nvSpPr>
          <p:cNvPr id="3" name="Rectangle: Rounded Corners 2">
            <a:hlinkClick r:id="rId4" action="ppaction://hlinksldjump"/>
            <a:extLst>
              <a:ext uri="{FF2B5EF4-FFF2-40B4-BE49-F238E27FC236}">
                <a16:creationId xmlns:a16="http://schemas.microsoft.com/office/drawing/2014/main" id="{E7C24212-4D9E-4274-98B5-B0E82271EC89}"/>
              </a:ext>
            </a:extLst>
          </p:cNvPr>
          <p:cNvSpPr/>
          <p:nvPr/>
        </p:nvSpPr>
        <p:spPr>
          <a:xfrm>
            <a:off x="6953994" y="1028718"/>
            <a:ext cx="4341193" cy="23984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“Ai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muốn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chân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sạch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  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Thì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dùng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đến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tôi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 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Nhưng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phải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một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đôi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  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Đôi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thế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nhỉ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Lato" panose="020F0502020204030203" pitchFamily="34" charset="0"/>
                <a:cs typeface="Lato" panose="020F0502020204030203" pitchFamily="34" charset="0"/>
              </a:rPr>
              <a:t>?”</a:t>
            </a:r>
            <a:endParaRPr lang="en-US" sz="28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: Rounded Corners 1">
            <a:hlinkClick r:id="rId5" action="ppaction://hlinksldjump"/>
            <a:extLst>
              <a:ext uri="{FF2B5EF4-FFF2-40B4-BE49-F238E27FC236}">
                <a16:creationId xmlns:a16="http://schemas.microsoft.com/office/drawing/2014/main" id="{ECAC0788-9885-4111-A501-9FE6F6096BDD}"/>
              </a:ext>
            </a:extLst>
          </p:cNvPr>
          <p:cNvSpPr/>
          <p:nvPr/>
        </p:nvSpPr>
        <p:spPr>
          <a:xfrm>
            <a:off x="896812" y="1028718"/>
            <a:ext cx="4341194" cy="23984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“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Cái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sừng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sững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 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Đứng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ở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góc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nhà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 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Bé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mở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cửa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ra </a:t>
            </a:r>
            <a:b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 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Lấy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quần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áo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đẹp</a:t>
            </a:r>
            <a:r>
              <a:rPr lang="en-US" sz="28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.”</a:t>
            </a:r>
            <a:endParaRPr lang="en-US" sz="28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A244E97-E48A-4E14-9E1F-918953951FF0}"/>
              </a:ext>
            </a:extLst>
          </p:cNvPr>
          <p:cNvSpPr/>
          <p:nvPr/>
        </p:nvSpPr>
        <p:spPr>
          <a:xfrm>
            <a:off x="512757" y="842674"/>
            <a:ext cx="5529717" cy="27705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55FEAE1-94F5-4463-A07D-75B0D65C6E9E}"/>
              </a:ext>
            </a:extLst>
          </p:cNvPr>
          <p:cNvSpPr/>
          <p:nvPr/>
        </p:nvSpPr>
        <p:spPr>
          <a:xfrm>
            <a:off x="6149527" y="842674"/>
            <a:ext cx="5529716" cy="27705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/>
              <a:t>2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3B9FB42-C00B-4BD3-88D8-F81E3C10A6E2}"/>
              </a:ext>
            </a:extLst>
          </p:cNvPr>
          <p:cNvSpPr/>
          <p:nvPr/>
        </p:nvSpPr>
        <p:spPr>
          <a:xfrm>
            <a:off x="502248" y="3706494"/>
            <a:ext cx="5529717" cy="27705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04EAFB-DA3B-43D9-A070-7877A495F648}"/>
              </a:ext>
            </a:extLst>
          </p:cNvPr>
          <p:cNvSpPr/>
          <p:nvPr/>
        </p:nvSpPr>
        <p:spPr>
          <a:xfrm>
            <a:off x="6160036" y="3706494"/>
            <a:ext cx="5529716" cy="27705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748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hlinkClick r:id="rId3" action="ppaction://hlinksldjump"/>
            <a:extLst>
              <a:ext uri="{FF2B5EF4-FFF2-40B4-BE49-F238E27FC236}">
                <a16:creationId xmlns:a16="http://schemas.microsoft.com/office/drawing/2014/main" id="{A327019D-2337-44D5-8081-37CC88E7CE0E}"/>
              </a:ext>
            </a:extLst>
          </p:cNvPr>
          <p:cNvSpPr/>
          <p:nvPr/>
        </p:nvSpPr>
        <p:spPr>
          <a:xfrm>
            <a:off x="7956640" y="2337679"/>
            <a:ext cx="2722123" cy="218264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Tủ</a:t>
            </a:r>
            <a:r>
              <a:rPr lang="en-US" sz="3600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quần</a:t>
            </a:r>
            <a:r>
              <a:rPr lang="en-US" sz="3600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áo</a:t>
            </a:r>
            <a:endParaRPr lang="en-US" sz="3600" dirty="0">
              <a:latin typeface="Lato bold" panose="020F0802020204030203" pitchFamily="34" charset="0"/>
              <a:cs typeface="Lato bold" panose="020F0802020204030203" pitchFamily="34" charset="0"/>
            </a:endParaRPr>
          </a:p>
        </p:txBody>
      </p:sp>
      <p:pic>
        <p:nvPicPr>
          <p:cNvPr id="3" name="Picture 2">
            <a:hlinkClick r:id="rId4" action="ppaction://hlinksldjump"/>
            <a:extLst>
              <a:ext uri="{FF2B5EF4-FFF2-40B4-BE49-F238E27FC236}">
                <a16:creationId xmlns:a16="http://schemas.microsoft.com/office/drawing/2014/main" id="{3A5BB026-3F63-4174-B4F4-273D278FD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35" y="955595"/>
            <a:ext cx="3118865" cy="494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9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63AA53B5-27F5-4B24-8E5E-F8C9640A77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31" y="-272374"/>
            <a:ext cx="6858000" cy="6858000"/>
          </a:xfrm>
          <a:prstGeom prst="rect">
            <a:avLst/>
          </a:prstGeom>
        </p:spPr>
      </p:pic>
      <p:sp>
        <p:nvSpPr>
          <p:cNvPr id="6" name="Oval 5">
            <a:hlinkClick r:id="rId5" action="ppaction://hlinksldjump"/>
            <a:extLst>
              <a:ext uri="{FF2B5EF4-FFF2-40B4-BE49-F238E27FC236}">
                <a16:creationId xmlns:a16="http://schemas.microsoft.com/office/drawing/2014/main" id="{92F45893-049A-4EBC-82B9-87C1BAAA4E95}"/>
              </a:ext>
            </a:extLst>
          </p:cNvPr>
          <p:cNvSpPr/>
          <p:nvPr/>
        </p:nvSpPr>
        <p:spPr>
          <a:xfrm>
            <a:off x="1661808" y="2337679"/>
            <a:ext cx="2722123" cy="21826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Đôi</a:t>
            </a:r>
            <a:r>
              <a:rPr lang="en-US" sz="3600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giày</a:t>
            </a:r>
            <a:endParaRPr lang="en-US" sz="3600" dirty="0">
              <a:latin typeface="Lato bold" panose="020F0802020204030203" pitchFamily="34" charset="0"/>
              <a:cs typeface="Lato bold" panose="020F08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8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52CA4681-DAD9-4E76-8E33-508125B8E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22" y="841444"/>
            <a:ext cx="2589178" cy="4751962"/>
          </a:xfrm>
          <a:prstGeom prst="rect">
            <a:avLst/>
          </a:prstGeom>
        </p:spPr>
      </p:pic>
      <p:sp>
        <p:nvSpPr>
          <p:cNvPr id="4" name="Oval 3">
            <a:hlinkClick r:id="rId5" action="ppaction://hlinksldjump"/>
            <a:extLst>
              <a:ext uri="{FF2B5EF4-FFF2-40B4-BE49-F238E27FC236}">
                <a16:creationId xmlns:a16="http://schemas.microsoft.com/office/drawing/2014/main" id="{EAC283F8-1704-4896-8369-B3B8ED2C2F19}"/>
              </a:ext>
            </a:extLst>
          </p:cNvPr>
          <p:cNvSpPr/>
          <p:nvPr/>
        </p:nvSpPr>
        <p:spPr>
          <a:xfrm>
            <a:off x="7956640" y="2337679"/>
            <a:ext cx="2722123" cy="21826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Cái</a:t>
            </a:r>
            <a:r>
              <a:rPr lang="en-US" sz="3600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gương</a:t>
            </a:r>
            <a:endParaRPr lang="en-US" sz="3600" dirty="0">
              <a:latin typeface="Lato bold" panose="020F0802020204030203" pitchFamily="34" charset="0"/>
              <a:cs typeface="Lato bold" panose="020F08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1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3" action="ppaction://hlinksldjump"/>
            <a:extLst>
              <a:ext uri="{FF2B5EF4-FFF2-40B4-BE49-F238E27FC236}">
                <a16:creationId xmlns:a16="http://schemas.microsoft.com/office/drawing/2014/main" id="{F9B29641-435C-4A69-94F0-B77E513EC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56055"/>
            <a:ext cx="4351338" cy="4351338"/>
          </a:xfrm>
        </p:spPr>
      </p:pic>
      <p:sp>
        <p:nvSpPr>
          <p:cNvPr id="4" name="Oval 3">
            <a:hlinkClick r:id="rId5" action="ppaction://hlinksldjump"/>
            <a:extLst>
              <a:ext uri="{FF2B5EF4-FFF2-40B4-BE49-F238E27FC236}">
                <a16:creationId xmlns:a16="http://schemas.microsoft.com/office/drawing/2014/main" id="{12127EBB-1DF3-4CE9-BED3-9DC2EF5549E9}"/>
              </a:ext>
            </a:extLst>
          </p:cNvPr>
          <p:cNvSpPr/>
          <p:nvPr/>
        </p:nvSpPr>
        <p:spPr>
          <a:xfrm>
            <a:off x="1744662" y="2240403"/>
            <a:ext cx="2722123" cy="21826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Bát</a:t>
            </a:r>
            <a:r>
              <a:rPr lang="en-US" sz="3600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và</a:t>
            </a:r>
            <a:r>
              <a:rPr lang="en-US" sz="3600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latin typeface="Lato bold" panose="020F0802020204030203" pitchFamily="34" charset="0"/>
                <a:cs typeface="Lato bold" panose="020F0802020204030203" pitchFamily="34" charset="0"/>
              </a:rPr>
              <a:t>Đĩa</a:t>
            </a:r>
            <a:endParaRPr lang="en-US" sz="3600" dirty="0">
              <a:latin typeface="Lato bold" panose="020F0802020204030203" pitchFamily="34" charset="0"/>
              <a:cs typeface="Lato bold" panose="020F08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06263D-FC53-4CCF-9BF7-21C7C257C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452" y="2514600"/>
            <a:ext cx="580109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7F4EC84-49FC-4E46-BF37-65D9A22F3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311" y="1000388"/>
            <a:ext cx="8185244" cy="53536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F870F6-FBB6-41D0-8913-4741A7E6404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31" y="1141181"/>
            <a:ext cx="2302547" cy="21262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A7234-D0C2-4AFB-8384-89E89CE224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52" y="3436392"/>
            <a:ext cx="1466958" cy="1304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CE0DAA-55A0-482E-B6FE-D2693BDF1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56" y="2599594"/>
            <a:ext cx="1801797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248B77-7215-47F7-8590-0AABAB8CFE1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6889" y="3881155"/>
            <a:ext cx="299231" cy="640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DB1B49-933B-45D2-B68C-B3AC1E85B16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002" y="4128720"/>
            <a:ext cx="824503" cy="507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8923B9-F516-498F-83EA-15E7FFC6EBA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1" y="5214900"/>
            <a:ext cx="1801798" cy="10714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A45D83-6C9E-40CF-8E05-9A66AAE4DC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399" y="2847901"/>
            <a:ext cx="1361738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2092DB-CB4E-4AF9-895C-7A85724C5BF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040" y="3881155"/>
            <a:ext cx="1070367" cy="2336076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48D0969E-E4A5-415D-8153-2BE2CD26D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084" y="6092198"/>
            <a:ext cx="1427956" cy="635263"/>
          </a:xfrm>
        </p:spPr>
        <p:txBody>
          <a:bodyPr>
            <a:normAutofit/>
          </a:bodyPr>
          <a:lstStyle/>
          <a:p>
            <a:r>
              <a:rPr lang="en-US" sz="1800" dirty="0" err="1">
                <a:latin typeface="Lato bold" panose="020F0802020204030203" pitchFamily="34" charset="0"/>
                <a:cs typeface="Lato bold" panose="020F0802020204030203" pitchFamily="34" charset="0"/>
              </a:rPr>
              <a:t>Mẹ</a:t>
            </a:r>
            <a:r>
              <a:rPr lang="en-US" sz="1800" dirty="0">
                <a:latin typeface="Lato bold" panose="020F0802020204030203" pitchFamily="34" charset="0"/>
                <a:cs typeface="Lato bold" panose="020F0802020204030203" pitchFamily="34" charset="0"/>
              </a:rPr>
              <a:t> Minh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F9E014E-E008-4C65-9BA5-5A8200C90CD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646" y="3935552"/>
            <a:ext cx="1170909" cy="7570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3B47C2B-E78C-4B64-B103-9B97FE366B22}"/>
              </a:ext>
            </a:extLst>
          </p:cNvPr>
          <p:cNvSpPr/>
          <p:nvPr/>
        </p:nvSpPr>
        <p:spPr>
          <a:xfrm>
            <a:off x="6564723" y="6169386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bold" panose="020F0802020204030203" pitchFamily="34" charset="0"/>
                <a:cs typeface="Lato bold" panose="020F0802020204030203" pitchFamily="34" charset="0"/>
              </a:rPr>
              <a:t> Minh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D39C9F-F426-4435-8FA3-1C8B1DAB98C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439" y="4364590"/>
            <a:ext cx="1086950" cy="7570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25EF3B-B8A5-451D-9B05-E217E94858EB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8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025853-4CD7-42B5-AEEE-8F49C4BCF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311" y="1000388"/>
            <a:ext cx="8185244" cy="53536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49FB3AB-3E97-41D0-A282-E82B5F6703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31" y="1141181"/>
            <a:ext cx="2302547" cy="21262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3EC5D4C-456A-44F8-BFF8-7E01A06A7B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52" y="3436392"/>
            <a:ext cx="1466958" cy="1304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5E3763-AF04-4D42-9394-7E2FCD5874C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1421" y="3876351"/>
            <a:ext cx="299231" cy="6407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90A5AC-452C-4869-99CC-81D2D24C51B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002" y="4128720"/>
            <a:ext cx="824503" cy="5075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44C46C-0C32-44A2-A690-BFB2862FFBA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646" y="3935552"/>
            <a:ext cx="1170909" cy="7570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B365F8-EB33-4CBC-8CD5-2079840C719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439" y="4364590"/>
            <a:ext cx="1086950" cy="7570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8A0174-53D2-4974-8917-F25FB4F1FA5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1" y="5214900"/>
            <a:ext cx="1801798" cy="107149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1BAA04C-5C9F-450C-898D-DBB4B054E0C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sp>
        <p:nvSpPr>
          <p:cNvPr id="27" name="Title 26">
            <a:extLst>
              <a:ext uri="{FF2B5EF4-FFF2-40B4-BE49-F238E27FC236}">
                <a16:creationId xmlns:a16="http://schemas.microsoft.com/office/drawing/2014/main" id="{40CF6B25-C178-4BC5-A43E-F9270589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458" y="3086317"/>
            <a:ext cx="2438542" cy="117620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Tủ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lạnh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Lato bold" panose="020F0802020204030203" pitchFamily="34" charset="0"/>
              <a:cs typeface="Lato bold" panose="020F08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E04378-004C-4DB8-BFD7-C49CC1EA33AC}"/>
              </a:ext>
            </a:extLst>
          </p:cNvPr>
          <p:cNvSpPr/>
          <p:nvPr/>
        </p:nvSpPr>
        <p:spPr>
          <a:xfrm>
            <a:off x="9820504" y="3238753"/>
            <a:ext cx="26522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Chai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nước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rửa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bát</a:t>
            </a:r>
            <a:endParaRPr lang="en-US" sz="3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CB0F0E-8F35-486E-96B5-CDCBED987D93}"/>
              </a:ext>
            </a:extLst>
          </p:cNvPr>
          <p:cNvSpPr/>
          <p:nvPr/>
        </p:nvSpPr>
        <p:spPr>
          <a:xfrm>
            <a:off x="10079601" y="3337742"/>
            <a:ext cx="19234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Giá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để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bát</a:t>
            </a:r>
            <a:endParaRPr lang="en-US" sz="32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5165583-EBFC-42F6-B565-302FBD7BD8B9}"/>
              </a:ext>
            </a:extLst>
          </p:cNvPr>
          <p:cNvSpPr/>
          <p:nvPr/>
        </p:nvSpPr>
        <p:spPr>
          <a:xfrm>
            <a:off x="10446770" y="3536721"/>
            <a:ext cx="1373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Rổ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rau</a:t>
            </a:r>
            <a:endParaRPr lang="en-US" sz="32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E7C18B-4D66-4086-8E4A-2B954638C0BA}"/>
              </a:ext>
            </a:extLst>
          </p:cNvPr>
          <p:cNvSpPr/>
          <p:nvPr/>
        </p:nvSpPr>
        <p:spPr>
          <a:xfrm>
            <a:off x="10199829" y="3261524"/>
            <a:ext cx="16829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Lò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vi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sóng</a:t>
            </a:r>
            <a:endParaRPr lang="en-US" sz="32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4BD4A4-5B2C-41D3-8A3B-286440C49B92}"/>
              </a:ext>
            </a:extLst>
          </p:cNvPr>
          <p:cNvSpPr/>
          <p:nvPr/>
        </p:nvSpPr>
        <p:spPr>
          <a:xfrm>
            <a:off x="10182017" y="3536720"/>
            <a:ext cx="18152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Chạn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bát</a:t>
            </a:r>
            <a:endParaRPr lang="en-US" sz="32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B18032-CEB8-49CB-BD79-8C7A2B527DD0}"/>
              </a:ext>
            </a:extLst>
          </p:cNvPr>
          <p:cNvSpPr/>
          <p:nvPr/>
        </p:nvSpPr>
        <p:spPr>
          <a:xfrm>
            <a:off x="9893836" y="3237402"/>
            <a:ext cx="24385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Bình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n</a:t>
            </a:r>
            <a:r>
              <a:rPr lang="vi-VN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ư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ớc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và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cốc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n</a:t>
            </a:r>
            <a:r>
              <a:rPr lang="vi-VN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ư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ớc</a:t>
            </a:r>
            <a:endParaRPr lang="en-US" sz="3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DC89CD-5C1F-455D-85C6-B153C122EC68}"/>
              </a:ext>
            </a:extLst>
          </p:cNvPr>
          <p:cNvSpPr/>
          <p:nvPr/>
        </p:nvSpPr>
        <p:spPr>
          <a:xfrm>
            <a:off x="10466542" y="3676636"/>
            <a:ext cx="1431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Bếp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Lato bold" panose="020F0802020204030203" pitchFamily="34" charset="0"/>
                <a:cs typeface="Lato bold" panose="020F0802020204030203" pitchFamily="34" charset="0"/>
              </a:rPr>
              <a:t>ga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6C98D9-B70C-465E-8072-A99C1658D5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56" y="2599594"/>
            <a:ext cx="180179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4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0.26289 -0.113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38" y="-567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0.1375 -0.0935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467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-0.03477 -0.0712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17057 -0.12153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-6088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-0.25417 -0.10533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527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19753 0.19629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83" y="9815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1 0.00162 L -0.2332 -0.16991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62" y="-8588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21693 -0.32385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-16204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8" grpId="0"/>
      <p:bldP spid="28" grpId="1"/>
      <p:bldP spid="30" grpId="0"/>
      <p:bldP spid="30" grpId="1"/>
      <p:bldP spid="31" grpId="0"/>
      <p:bldP spid="31" grpId="1"/>
      <p:bldP spid="32" grpId="0" build="allAtOnce"/>
      <p:bldP spid="34" grpId="0"/>
      <p:bldP spid="34" grpId="1"/>
      <p:bldP spid="35" grpId="0"/>
      <p:bldP spid="35" grpId="1"/>
      <p:bldP spid="3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09E3BA8-7EDE-4C00-A29B-802F3EA30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311" y="1000388"/>
            <a:ext cx="8185244" cy="53536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B872F0-13ED-4303-9275-6D10D615A0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31" y="1141181"/>
            <a:ext cx="2302547" cy="21262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335BF0-ED1D-4F66-AEA7-FE89BA113F7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52" y="3436392"/>
            <a:ext cx="1466958" cy="13041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BEED5F-55C9-43D7-A99C-5789D2BF9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56" y="2599594"/>
            <a:ext cx="1801797" cy="3429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0C9D1A-1BC3-4C0E-89B8-5FC27F42890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6889" y="3881155"/>
            <a:ext cx="299231" cy="6407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75FFCC-1FB0-4C09-8774-BA979647BC3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002" y="4128720"/>
            <a:ext cx="824503" cy="5075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A61125-5FBA-4421-89EA-ED9190F3AF6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1" y="5214900"/>
            <a:ext cx="1801798" cy="10714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55A5DE-54B1-4E95-99BE-D29231F938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399" y="2847901"/>
            <a:ext cx="1361738" cy="3429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320EA7-2887-4EC2-8F6A-C91B5C701DC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040" y="3881155"/>
            <a:ext cx="1070367" cy="2336076"/>
          </a:xfrm>
          <a:prstGeom prst="rect">
            <a:avLst/>
          </a:prstGeom>
        </p:spPr>
      </p:pic>
      <p:sp>
        <p:nvSpPr>
          <p:cNvPr id="17" name="Title 14">
            <a:extLst>
              <a:ext uri="{FF2B5EF4-FFF2-40B4-BE49-F238E27FC236}">
                <a16:creationId xmlns:a16="http://schemas.microsoft.com/office/drawing/2014/main" id="{FA6F8908-BA4B-4172-9354-95902B412951}"/>
              </a:ext>
            </a:extLst>
          </p:cNvPr>
          <p:cNvSpPr txBox="1">
            <a:spLocks/>
          </p:cNvSpPr>
          <p:nvPr/>
        </p:nvSpPr>
        <p:spPr>
          <a:xfrm>
            <a:off x="4937084" y="6092198"/>
            <a:ext cx="1427956" cy="635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dirty="0">
              <a:latin typeface="Lato bold" panose="020F0802020204030203" pitchFamily="34" charset="0"/>
              <a:cs typeface="Lato bold" panose="020F0802020204030203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AAE4D17-EE31-4AEE-9BD5-53DBE4714AE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646" y="3935552"/>
            <a:ext cx="1170909" cy="75708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B0F67F6-975B-4EDD-B6A7-FB56407DEAA6}"/>
              </a:ext>
            </a:extLst>
          </p:cNvPr>
          <p:cNvSpPr/>
          <p:nvPr/>
        </p:nvSpPr>
        <p:spPr>
          <a:xfrm>
            <a:off x="6564723" y="6169386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Lato bold" panose="020F0802020204030203" pitchFamily="34" charset="0"/>
                <a:cs typeface="Lato bold" panose="020F0802020204030203" pitchFamily="34" charset="0"/>
              </a:rPr>
              <a:t> 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421E3D1-3BC6-4273-B13A-1944A3D0751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439" y="4364590"/>
            <a:ext cx="1086950" cy="7570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840C87-2DE6-4635-BC10-B5F8ED8EDB7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074" y="2548047"/>
            <a:ext cx="2657706" cy="9746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E83E71-2EC5-4AEE-B01B-2FEEBE655D05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41" y="2205521"/>
            <a:ext cx="1652583" cy="6120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778A8F-C08A-4B86-9A23-088F94A505B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36E3A1-E470-45F0-8A84-00BE7C705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30" y="1388947"/>
            <a:ext cx="6423316" cy="52848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A6A7CC-C0D7-4E50-9552-7567E7880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30" y="1388947"/>
            <a:ext cx="6423316" cy="5284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6FADAD-FE8F-431B-AE88-F5735A19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588" y="825748"/>
            <a:ext cx="10515600" cy="623633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Minh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gái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đang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làm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?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Nêu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tác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dụng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của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việc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làm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" panose="020F0502020204030203" pitchFamily="34" charset="0"/>
              </a:rPr>
              <a:t>đó</a:t>
            </a:r>
            <a:r>
              <a:rPr lang="en-US" sz="18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1E30EB-A605-484D-A6D0-4A88820AD05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9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A836F1-629E-4ABE-AA36-BC9F40884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40" y="2514600"/>
            <a:ext cx="705652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71466AC-87EE-456A-915D-1E5B8F8C6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00" y="4198227"/>
            <a:ext cx="2020559" cy="21031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EF70D3-2CE4-420E-AA87-87DF21216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00" y="1429623"/>
            <a:ext cx="2120126" cy="2138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7D3E6A-6D80-462B-862D-FD0D17E299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754" y="1377840"/>
            <a:ext cx="2120125" cy="22416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8C6B6A-C38E-496B-9A39-166C0E2BFF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921" y="4142741"/>
            <a:ext cx="2162958" cy="215860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68F460-42B2-49DB-BC11-0BC7BE87DE59}"/>
              </a:ext>
            </a:extLst>
          </p:cNvPr>
          <p:cNvSpPr/>
          <p:nvPr/>
        </p:nvSpPr>
        <p:spPr>
          <a:xfrm>
            <a:off x="1828801" y="1221741"/>
            <a:ext cx="3251198" cy="2397760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2308333-C894-4450-8135-47630A890030}"/>
              </a:ext>
            </a:extLst>
          </p:cNvPr>
          <p:cNvSpPr/>
          <p:nvPr/>
        </p:nvSpPr>
        <p:spPr>
          <a:xfrm>
            <a:off x="6562267" y="3903587"/>
            <a:ext cx="3393440" cy="2397760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FDDA7E-EA40-462A-9DBE-386498DC5A55}"/>
              </a:ext>
            </a:extLst>
          </p:cNvPr>
          <p:cNvSpPr/>
          <p:nvPr/>
        </p:nvSpPr>
        <p:spPr>
          <a:xfrm>
            <a:off x="1828801" y="4023164"/>
            <a:ext cx="3251199" cy="2397760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28F35E-A401-41F5-817A-ECB693E2F03E}"/>
              </a:ext>
            </a:extLst>
          </p:cNvPr>
          <p:cNvSpPr/>
          <p:nvPr/>
        </p:nvSpPr>
        <p:spPr>
          <a:xfrm>
            <a:off x="6562267" y="1221741"/>
            <a:ext cx="3393440" cy="2397760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70EEF1-2949-434E-846C-72C390536CF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6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E722CD-0DD0-49C0-8139-E0C4ABD8D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76" y="2514600"/>
            <a:ext cx="619564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4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79945-1CB5-45D2-9D04-154BB06AB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018" y="2076183"/>
            <a:ext cx="5311964" cy="3437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D37026-F24E-45BD-9A43-634B7D312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018" y="2076183"/>
            <a:ext cx="5311964" cy="3437154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FFA8D1-ABAA-4A27-81B7-C980BE4F14D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EF0507-E3FB-45A3-A787-80638372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548" y="860715"/>
            <a:ext cx="10515600" cy="487039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Gia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đình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em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th</a:t>
            </a:r>
            <a:r>
              <a:rPr lang="vi-VN" sz="1800" b="1" dirty="0">
                <a:latin typeface="Lato bold" panose="020F0802020204030203" pitchFamily="34" charset="0"/>
                <a:cs typeface="Lato bold" panose="020F0802020204030203" pitchFamily="34" charset="0"/>
              </a:rPr>
              <a:t>ư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ờng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làm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gì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để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giữ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gìn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đồ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dùng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?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Nói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lợi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ích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của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việc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làm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đó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380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06263D-FC53-4CCF-9BF7-21C7C257C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452" y="2514600"/>
            <a:ext cx="580109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DA1603-E99D-407C-A7A0-F8E38CDF9C0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629942-F6EA-4DA9-898A-D8D677F0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" y="981513"/>
            <a:ext cx="9509760" cy="53479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E32D94-4C6D-47E1-885F-4363D1FA5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723" y="1757674"/>
            <a:ext cx="1853703" cy="36997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434A23-D4DB-40BE-A29D-FAA29C41F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303" y="3565523"/>
            <a:ext cx="3493984" cy="27638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14027" y="5741263"/>
            <a:ext cx="1770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gái</a:t>
            </a:r>
            <a:r>
              <a:rPr lang="en-US" sz="2000" b="1" dirty="0" smtClean="0">
                <a:latin typeface="Lato" panose="020F0502020204030203" pitchFamily="34" charset="0"/>
              </a:rPr>
              <a:t> Minh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70194" y="3407508"/>
            <a:ext cx="890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Lato" panose="020F0502020204030203" pitchFamily="34" charset="0"/>
              </a:rPr>
              <a:t>Minh</a:t>
            </a:r>
            <a:endParaRPr lang="en-US" sz="20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6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85A470-B35B-46E3-BE67-DB0AB2208A0A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966" y="982709"/>
            <a:ext cx="9510068" cy="53509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7BB4B1-5567-4037-B0E2-5CDBCBACCB1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237" y="1108544"/>
            <a:ext cx="1910607" cy="8653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85AB6B-7905-4132-BCCB-E467A251522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9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A836F1-629E-4ABE-AA36-BC9F40884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40" y="2514600"/>
            <a:ext cx="705652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3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87296-769A-4710-AFC3-13727522F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53" y="2257703"/>
            <a:ext cx="3923181" cy="2912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6F3F14-028A-4267-9B2B-F2FC219BE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968" y="2337208"/>
            <a:ext cx="3796981" cy="283335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BC767DD-D631-4324-858A-F0F7FE48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1774"/>
            <a:ext cx="10515600" cy="482878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Hai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căn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phòng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này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khác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nhau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nh</a:t>
            </a:r>
            <a:r>
              <a:rPr lang="vi-VN" sz="1800" b="1" dirty="0">
                <a:latin typeface="Lato bold" panose="020F0802020204030203" pitchFamily="34" charset="0"/>
                <a:cs typeface="Lato bold" panose="020F0802020204030203" pitchFamily="34" charset="0"/>
              </a:rPr>
              <a:t>ư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thế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nào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AF80BC-DF8F-4BAD-B9BC-9157554E6BA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E722CD-0DD0-49C0-8139-E0C4ABD8D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76" y="2514600"/>
            <a:ext cx="619564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8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6DC656-1D60-4D77-BEAD-9AC8065EA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29" y="1927523"/>
            <a:ext cx="4396540" cy="3675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F69E59-1416-4554-AACD-7A79B0980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29" y="1927523"/>
            <a:ext cx="4396540" cy="367579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2414537-3468-48F6-B8D4-2C98EFD5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548" y="901861"/>
            <a:ext cx="10515600" cy="404748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 Minh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và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em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gái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đang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làm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 </a:t>
            </a:r>
            <a:r>
              <a:rPr lang="en-US" sz="1800" b="1" dirty="0" err="1">
                <a:latin typeface="Lato" panose="020F0502020204030203" pitchFamily="34" charset="0"/>
                <a:cs typeface="Lato bold" panose="020F0802020204030203" pitchFamily="34" charset="0"/>
              </a:rPr>
              <a:t>gì</a:t>
            </a:r>
            <a:r>
              <a:rPr lang="en-US" sz="1800" b="1" dirty="0">
                <a:latin typeface="Lato" panose="020F0502020204030203" pitchFamily="34" charset="0"/>
                <a:cs typeface="Lato bold" panose="020F0802020204030203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D6FCD-AE84-4711-9CB8-23B718D78D8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7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C8503B8-8D12-425F-A925-905077685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578" y="1697317"/>
            <a:ext cx="4566555" cy="44755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82C845-05E7-45C1-991C-3C38CAEE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804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Củng</a:t>
            </a:r>
            <a:r>
              <a:rPr lang="en-US" sz="5400" b="1" dirty="0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 </a:t>
            </a:r>
            <a:r>
              <a:rPr lang="en-US" sz="5400" b="1" dirty="0" err="1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cố</a:t>
            </a:r>
            <a:r>
              <a:rPr lang="en-US" sz="5400" b="1" dirty="0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 </a:t>
            </a:r>
            <a:r>
              <a:rPr lang="en-US" sz="5400" b="1" dirty="0" err="1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bài</a:t>
            </a:r>
            <a:r>
              <a:rPr lang="en-US" sz="5400" b="1" dirty="0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 </a:t>
            </a:r>
            <a:r>
              <a:rPr lang="en-US" sz="5400" b="1" dirty="0" err="1">
                <a:solidFill>
                  <a:srgbClr val="FFC000"/>
                </a:solidFill>
                <a:latin typeface="iCiel Panton Black" panose="00000A00000000000000" pitchFamily="50" charset="0"/>
                <a:cs typeface="Lato bold" panose="020F0802020204030203" pitchFamily="34" charset="0"/>
              </a:rPr>
              <a:t>học</a:t>
            </a:r>
            <a:endParaRPr lang="en-US" sz="5400" b="1" dirty="0">
              <a:solidFill>
                <a:srgbClr val="FFC000"/>
              </a:solidFill>
              <a:latin typeface="iCiel Panton Black" panose="00000A00000000000000" pitchFamily="50" charset="0"/>
              <a:cs typeface="Lato bold" panose="020F08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69E979-3636-414B-962C-A86A7BC8D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867" y="2938850"/>
            <a:ext cx="4313952" cy="22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209</Words>
  <Application>Microsoft Office PowerPoint</Application>
  <PresentationFormat>Widescreen</PresentationFormat>
  <Paragraphs>44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iCiel Panton Black</vt:lpstr>
      <vt:lpstr>Calibri Light</vt:lpstr>
      <vt:lpstr>Calibri</vt:lpstr>
      <vt:lpstr>Lato bold</vt:lpstr>
      <vt:lpstr>Lato</vt:lpstr>
      <vt:lpstr>Office Theme</vt:lpstr>
      <vt:lpstr>Bài 3: Đồ dùng trong nhà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Mẹ Minh</vt:lpstr>
      <vt:lpstr> Tủ lạnh</vt:lpstr>
      <vt:lpstr>PowerPoint Presentation</vt:lpstr>
      <vt:lpstr>Minh và em gái đang làm gì ? Nêu tác dụng của việc làm đó.</vt:lpstr>
      <vt:lpstr>PowerPoint Presentation</vt:lpstr>
      <vt:lpstr>PowerPoint Presentation</vt:lpstr>
      <vt:lpstr>PowerPoint Presentation</vt:lpstr>
      <vt:lpstr>Gia đình em thường làm gì để giữ gìn đồ dùng? Nói lợi ích của việc làm đó.</vt:lpstr>
      <vt:lpstr>PowerPoint Presentation</vt:lpstr>
      <vt:lpstr>PowerPoint Presentation</vt:lpstr>
      <vt:lpstr>PowerPoint Presentation</vt:lpstr>
      <vt:lpstr>PowerPoint Presentation</vt:lpstr>
      <vt:lpstr>Hai căn phòng này khác nhau như thế nào?</vt:lpstr>
      <vt:lpstr>PowerPoint Presentation</vt:lpstr>
      <vt:lpstr>  Minh và em gái đang làm gì?</vt:lpstr>
      <vt:lpstr>Củng cố bài học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Vũ Nam</dc:creator>
  <cp:lastModifiedBy>AES</cp:lastModifiedBy>
  <cp:revision>98</cp:revision>
  <dcterms:created xsi:type="dcterms:W3CDTF">2020-05-19T08:38:25Z</dcterms:created>
  <dcterms:modified xsi:type="dcterms:W3CDTF">2020-07-23T03:16:28Z</dcterms:modified>
</cp:coreProperties>
</file>