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9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75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embeddedFontLst>
    <p:embeddedFont>
      <p:font typeface="Quicksand Medium" panose="00000600000000000000" pitchFamily="2" charset="0"/>
      <p:regular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Lato" panose="020F0502020204030203" pitchFamily="34" charset="0"/>
      <p:regular r:id="rId28"/>
      <p:bold r:id="rId29"/>
      <p:italic r:id="rId30"/>
      <p:boldItalic r:id="rId31"/>
    </p:embeddedFont>
    <p:embeddedFont>
      <p:font typeface="iCiel Panton Black" panose="00000A00000000000000" pitchFamily="50" charset="0"/>
      <p:bold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349"/>
    <a:srgbClr val="C7D4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83" d="100"/>
          <a:sy n="83" d="100"/>
        </p:scale>
        <p:origin x="60" y="103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5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numCol="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numCol="1" rtlCol="0"/>
          <a:lstStyle>
            <a:lvl1pPr algn="r">
              <a:defRPr sz="1200"/>
            </a:lvl1pPr>
          </a:lstStyle>
          <a:p>
            <a:fld id="{947415D0-E0A0-4545-A922-A313990F89C3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numCol="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numCol="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numCol="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numCol="1" rtlCol="0" anchor="b"/>
          <a:lstStyle>
            <a:lvl1pPr algn="r">
              <a:defRPr sz="1200"/>
            </a:lvl1pPr>
          </a:lstStyle>
          <a:p>
            <a:fld id="{9DDA4FBD-7542-4AA4-9710-407A1E096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648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1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numCol="1"/>
          <a:lstStyle/>
          <a:p>
            <a:fld id="{6655B81B-6D50-413F-AA07-0FCBBCF2319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350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1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numCol="1"/>
          <a:lstStyle/>
          <a:p>
            <a:fld id="{6655B81B-6D50-413F-AA07-0FCBBCF2319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0447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1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numCol="1"/>
          <a:lstStyle/>
          <a:p>
            <a:fld id="{6655B81B-6D50-413F-AA07-0FCBBCF2319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0011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1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numCol="1"/>
          <a:lstStyle/>
          <a:p>
            <a:fld id="{6655B81B-6D50-413F-AA07-0FCBBCF2319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3499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1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numCol="1"/>
          <a:lstStyle/>
          <a:p>
            <a:fld id="{6655B81B-6D50-413F-AA07-0FCBBCF2319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4961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1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numCol="1"/>
          <a:lstStyle/>
          <a:p>
            <a:fld id="{6655B81B-6D50-413F-AA07-0FCBBCF2319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8420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1"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numCol="1"/>
          <a:lstStyle/>
          <a:p>
            <a:fld id="{6655B81B-6D50-413F-AA07-0FCBBCF2319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3884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1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numCol="1"/>
          <a:lstStyle/>
          <a:p>
            <a:fld id="{6655B81B-6D50-413F-AA07-0FCBBCF2319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6791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1"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numCol="1"/>
          <a:lstStyle/>
          <a:p>
            <a:fld id="{6655B81B-6D50-413F-AA07-0FCBBCF2319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6841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1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numCol="1"/>
          <a:lstStyle/>
          <a:p>
            <a:fld id="{6655B81B-6D50-413F-AA07-0FCBBCF2319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7947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1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numCol="1"/>
          <a:lstStyle/>
          <a:p>
            <a:fld id="{6655B81B-6D50-413F-AA07-0FCBBCF2319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5464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1"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numCol="1"/>
          <a:lstStyle/>
          <a:p>
            <a:fld id="{6655B81B-6D50-413F-AA07-0FCBBCF2319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041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 numCol="1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 numCol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95BEA16F-2FB2-439C-92FE-968188109694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234D488-A34F-4C26-885B-40113315A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800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95BEA16F-2FB2-439C-92FE-968188109694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234D488-A34F-4C26-885B-40113315A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820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numCol="1"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numCol="1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95BEA16F-2FB2-439C-92FE-968188109694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234D488-A34F-4C26-885B-40113315A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600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 numCol="1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 numCol="1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95BEA16F-2FB2-439C-92FE-968188109694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234D488-A34F-4C26-885B-40113315A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207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 numCol="1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numCol="1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 numCol="1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numCol="1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 numCol="1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95BEA16F-2FB2-439C-92FE-968188109694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234D488-A34F-4C26-885B-40113315A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26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95BEA16F-2FB2-439C-92FE-968188109694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234D488-A34F-4C26-885B-40113315A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775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95BEA16F-2FB2-439C-92FE-968188109694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234D488-A34F-4C26-885B-40113315A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267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numCol="1"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 numCol="1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 numCol="1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95BEA16F-2FB2-439C-92FE-968188109694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234D488-A34F-4C26-885B-40113315A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numCol="1"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numCol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 numCol="1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95BEA16F-2FB2-439C-92FE-968188109694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234D488-A34F-4C26-885B-40113315A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926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95BEA16F-2FB2-439C-92FE-968188109694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234D488-A34F-4C26-885B-40113315A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22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 numCol="1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95BEA16F-2FB2-439C-92FE-968188109694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234D488-A34F-4C26-885B-40113315A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723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EA16F-2FB2-439C-92FE-968188109694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34D488-A34F-4C26-885B-40113315A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877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iCiel Panton Black" pitchFamily="50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Lato" pitchFamily="34" charset="0"/>
          <a:ea typeface="+mn-ea"/>
          <a:cs typeface="Lato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Lato" pitchFamily="34" charset="0"/>
          <a:ea typeface="+mn-ea"/>
          <a:cs typeface="Lato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Lato" pitchFamily="34" charset="0"/>
          <a:ea typeface="+mn-ea"/>
          <a:cs typeface="Lato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Lato" pitchFamily="34" charset="0"/>
          <a:ea typeface="+mn-ea"/>
          <a:cs typeface="Lato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Lato" pitchFamily="34" charset="0"/>
          <a:ea typeface="+mn-ea"/>
          <a:cs typeface="Lato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4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8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4.png"/><Relationship Id="rId9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75856" y="915566"/>
            <a:ext cx="5544616" cy="1102519"/>
          </a:xfrm>
        </p:spPr>
        <p:txBody>
          <a:bodyPr numCol="1">
            <a:normAutofit fontScale="90000"/>
          </a:bodyPr>
          <a:lstStyle/>
          <a:p>
            <a:pPr algn="l"/>
            <a:r>
              <a:rPr lang="en-US" sz="4900" dirty="0"/>
              <a:t>CHỦ ĐỀ 1: </a:t>
            </a:r>
            <a:r>
              <a:rPr lang="en-US" sz="4900" dirty="0" err="1"/>
              <a:t>Gia</a:t>
            </a:r>
            <a:r>
              <a:rPr lang="en-US" sz="4900" dirty="0"/>
              <a:t> </a:t>
            </a:r>
            <a:r>
              <a:rPr lang="en-US" sz="4900" dirty="0" err="1"/>
              <a:t>đình</a:t>
            </a:r>
            <a:r>
              <a:rPr lang="en-US" dirty="0"/>
              <a:t/>
            </a:r>
            <a:br>
              <a:rPr lang="en-US" dirty="0"/>
            </a:br>
            <a:r>
              <a:rPr lang="en-US" sz="3100" dirty="0" err="1"/>
              <a:t>Bài</a:t>
            </a:r>
            <a:r>
              <a:rPr lang="en-US" sz="3100" dirty="0"/>
              <a:t> 1: </a:t>
            </a:r>
            <a:r>
              <a:rPr lang="en-US" sz="3100" dirty="0" err="1"/>
              <a:t>Kể</a:t>
            </a:r>
            <a:r>
              <a:rPr lang="en-US" sz="3100" dirty="0"/>
              <a:t> </a:t>
            </a:r>
            <a:r>
              <a:rPr lang="en-US" sz="3100" dirty="0" err="1"/>
              <a:t>về</a:t>
            </a:r>
            <a:r>
              <a:rPr lang="en-US" sz="3100" dirty="0"/>
              <a:t> </a:t>
            </a:r>
            <a:r>
              <a:rPr lang="en-US" sz="3100" dirty="0" err="1"/>
              <a:t>gia</a:t>
            </a:r>
            <a:r>
              <a:rPr lang="en-US" sz="3100" dirty="0"/>
              <a:t> </a:t>
            </a:r>
            <a:r>
              <a:rPr lang="en-US" sz="3100" dirty="0" err="1"/>
              <a:t>đình</a:t>
            </a:r>
            <a:endParaRPr lang="en-US" sz="31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9" r="25566"/>
          <a:stretch/>
        </p:blipFill>
        <p:spPr>
          <a:xfrm>
            <a:off x="0" y="2559477"/>
            <a:ext cx="2915816" cy="25966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FFB197-81DB-4454-9885-8C7FDA3014E8}"/>
              </a:ext>
            </a:extLst>
          </p:cNvPr>
          <p:cNvSpPr txBox="1"/>
          <p:nvPr/>
        </p:nvSpPr>
        <p:spPr>
          <a:xfrm>
            <a:off x="7054373" y="4774168"/>
            <a:ext cx="2089627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>
                <a:solidFill>
                  <a:srgbClr val="009349"/>
                </a:solidFill>
                <a:latin typeface="Quicksand Medium" panose="00000600000000000000" pitchFamily="2" charset="0"/>
              </a:rPr>
              <a:t>Ban </a:t>
            </a:r>
            <a:r>
              <a:rPr lang="en-US" dirty="0" err="1">
                <a:solidFill>
                  <a:srgbClr val="009349"/>
                </a:solidFill>
                <a:latin typeface="Quicksand Medium" panose="00000600000000000000" pitchFamily="2" charset="0"/>
              </a:rPr>
              <a:t>biên</a:t>
            </a:r>
            <a:r>
              <a:rPr lang="en-US" dirty="0">
                <a:solidFill>
                  <a:srgbClr val="009349"/>
                </a:solidFill>
                <a:latin typeface="Quicksand Medium" panose="00000600000000000000" pitchFamily="2" charset="0"/>
              </a:rPr>
              <a:t> </a:t>
            </a:r>
            <a:r>
              <a:rPr lang="en-US" dirty="0" err="1">
                <a:solidFill>
                  <a:srgbClr val="009349"/>
                </a:solidFill>
                <a:latin typeface="Quicksand Medium" panose="00000600000000000000" pitchFamily="2" charset="0"/>
              </a:rPr>
              <a:t>tập</a:t>
            </a:r>
            <a:r>
              <a:rPr lang="en-US" dirty="0">
                <a:solidFill>
                  <a:srgbClr val="009349"/>
                </a:solidFill>
                <a:latin typeface="Quicksand Medium" panose="00000600000000000000" pitchFamily="2" charset="0"/>
              </a:rPr>
              <a:t> AES</a:t>
            </a:r>
          </a:p>
        </p:txBody>
      </p:sp>
    </p:spTree>
    <p:extLst>
      <p:ext uri="{BB962C8B-B14F-4D97-AF65-F5344CB8AC3E}">
        <p14:creationId xmlns:p14="http://schemas.microsoft.com/office/powerpoint/2010/main" val="537307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5556" y="464354"/>
            <a:ext cx="7992888" cy="52322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2800" dirty="0" err="1">
                <a:solidFill>
                  <a:srgbClr val="009349"/>
                </a:solidFill>
                <a:latin typeface="iCiel Panton Black" pitchFamily="50" charset="0"/>
                <a:ea typeface="+mj-ea"/>
                <a:cs typeface="+mj-cs"/>
              </a:rPr>
              <a:t>Bài</a:t>
            </a:r>
            <a:r>
              <a:rPr lang="en-US" sz="2800" dirty="0">
                <a:solidFill>
                  <a:srgbClr val="009349"/>
                </a:solidFill>
                <a:latin typeface="iCiel Panton Black" pitchFamily="50" charset="0"/>
                <a:ea typeface="+mj-ea"/>
                <a:cs typeface="+mj-cs"/>
              </a:rPr>
              <a:t> </a:t>
            </a:r>
            <a:r>
              <a:rPr lang="en-US" sz="2800" dirty="0" err="1">
                <a:solidFill>
                  <a:srgbClr val="009349"/>
                </a:solidFill>
                <a:latin typeface="iCiel Panton Black" pitchFamily="50" charset="0"/>
                <a:ea typeface="+mj-ea"/>
                <a:cs typeface="+mj-cs"/>
              </a:rPr>
              <a:t>hát</a:t>
            </a:r>
            <a:r>
              <a:rPr lang="en-US" sz="2800" dirty="0">
                <a:solidFill>
                  <a:srgbClr val="009349"/>
                </a:solidFill>
                <a:latin typeface="iCiel Panton Black" pitchFamily="50" charset="0"/>
                <a:ea typeface="+mj-ea"/>
                <a:cs typeface="+mj-cs"/>
              </a:rPr>
              <a:t> </a:t>
            </a:r>
            <a:r>
              <a:rPr lang="en-US" sz="2800" dirty="0" err="1">
                <a:solidFill>
                  <a:srgbClr val="009349"/>
                </a:solidFill>
                <a:latin typeface="iCiel Panton Black" pitchFamily="50" charset="0"/>
                <a:ea typeface="+mj-ea"/>
                <a:cs typeface="+mj-cs"/>
              </a:rPr>
              <a:t>về</a:t>
            </a:r>
            <a:r>
              <a:rPr lang="en-US" sz="2800" dirty="0">
                <a:solidFill>
                  <a:srgbClr val="009349"/>
                </a:solidFill>
                <a:latin typeface="iCiel Panton Black" pitchFamily="50" charset="0"/>
                <a:ea typeface="+mj-ea"/>
                <a:cs typeface="+mj-cs"/>
              </a:rPr>
              <a:t> </a:t>
            </a:r>
            <a:r>
              <a:rPr lang="en-US" sz="2800" dirty="0" err="1">
                <a:solidFill>
                  <a:srgbClr val="009349"/>
                </a:solidFill>
                <a:latin typeface="iCiel Panton Black" pitchFamily="50" charset="0"/>
                <a:ea typeface="+mj-ea"/>
                <a:cs typeface="+mj-cs"/>
              </a:rPr>
              <a:t>gia</a:t>
            </a:r>
            <a:r>
              <a:rPr lang="en-US" sz="2800" dirty="0">
                <a:solidFill>
                  <a:srgbClr val="009349"/>
                </a:solidFill>
                <a:latin typeface="iCiel Panton Black" pitchFamily="50" charset="0"/>
                <a:ea typeface="+mj-ea"/>
                <a:cs typeface="+mj-cs"/>
              </a:rPr>
              <a:t> </a:t>
            </a:r>
            <a:r>
              <a:rPr lang="en-US" sz="2800" dirty="0" err="1">
                <a:solidFill>
                  <a:srgbClr val="009349"/>
                </a:solidFill>
                <a:latin typeface="iCiel Panton Black" pitchFamily="50" charset="0"/>
                <a:ea typeface="+mj-ea"/>
                <a:cs typeface="+mj-cs"/>
              </a:rPr>
              <a:t>đình</a:t>
            </a:r>
            <a:endParaRPr lang="en-US" sz="2800" dirty="0">
              <a:solidFill>
                <a:srgbClr val="009349"/>
              </a:solidFill>
              <a:latin typeface="iCiel Panton Black" pitchFamily="50" charset="0"/>
              <a:ea typeface="+mj-ea"/>
              <a:cs typeface="+mj-cs"/>
            </a:endParaRPr>
          </a:p>
        </p:txBody>
      </p:sp>
      <p:pic>
        <p:nvPicPr>
          <p:cNvPr id="5" name="3 ngon nen lung linh_2">
            <a:hlinkClick r:id="" action="ppaction://media"/>
            <a:extLst>
              <a:ext uri="{FF2B5EF4-FFF2-40B4-BE49-F238E27FC236}">
                <a16:creationId xmlns:a16="http://schemas.microsoft.com/office/drawing/2014/main" id="{EE922C87-F66B-4C08-989F-D2FE92CDD93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69865" y="987574"/>
            <a:ext cx="7004269" cy="3939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978442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997" y="1724985"/>
            <a:ext cx="5372005" cy="1693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377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26994" y="606314"/>
            <a:ext cx="6400800" cy="33855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sz="1600" b="1" dirty="0" err="1">
                <a:latin typeface="Lato" pitchFamily="34" charset="0"/>
                <a:cs typeface="Lato" pitchFamily="34" charset="0"/>
              </a:rPr>
              <a:t>Quan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sát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hình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và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cho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biết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gia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đình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Hoa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có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những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ai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420" y="508234"/>
            <a:ext cx="372363" cy="53471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77"/>
          <a:stretch/>
        </p:blipFill>
        <p:spPr>
          <a:xfrm>
            <a:off x="1638230" y="1074755"/>
            <a:ext cx="5867540" cy="381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410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6994" y="606314"/>
            <a:ext cx="6400800" cy="33855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sz="1600" b="1" dirty="0" err="1">
                <a:latin typeface="Lato" pitchFamily="34" charset="0"/>
                <a:cs typeface="Lato" pitchFamily="34" charset="0"/>
              </a:rPr>
              <a:t>Quan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sát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hình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và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cho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biết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gia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đình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Hoa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có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những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ai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420" y="508234"/>
            <a:ext cx="372363" cy="53471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77"/>
          <a:stretch/>
        </p:blipFill>
        <p:spPr>
          <a:xfrm>
            <a:off x="1638230" y="1074756"/>
            <a:ext cx="5867540" cy="38152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24" t="38224" r="38134" b="23425"/>
          <a:stretch/>
        </p:blipFill>
        <p:spPr>
          <a:xfrm>
            <a:off x="2917166" y="2300301"/>
            <a:ext cx="988052" cy="16712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94" t="40736" r="59564" b="21231"/>
          <a:stretch/>
        </p:blipFill>
        <p:spPr>
          <a:xfrm>
            <a:off x="2443228" y="2286000"/>
            <a:ext cx="996300" cy="167121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44" t="52832" r="45405" b="17859"/>
          <a:stretch/>
        </p:blipFill>
        <p:spPr>
          <a:xfrm>
            <a:off x="3857571" y="2820627"/>
            <a:ext cx="981127" cy="128270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60" t="41184" r="49576" b="11453"/>
          <a:stretch/>
        </p:blipFill>
        <p:spPr>
          <a:xfrm>
            <a:off x="1650930" y="2495550"/>
            <a:ext cx="1441520" cy="208525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66" t="25856" r="39725" b="20996"/>
          <a:stretch/>
        </p:blipFill>
        <p:spPr>
          <a:xfrm>
            <a:off x="5955366" y="2539946"/>
            <a:ext cx="1371210" cy="23262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5612" y="3974915"/>
            <a:ext cx="781050" cy="70294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894324" y="2283718"/>
            <a:ext cx="733460" cy="27699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ctr"/>
            <a:r>
              <a:rPr lang="en-US" sz="1200" b="1" dirty="0">
                <a:latin typeface="Lato" pitchFamily="34" charset="0"/>
                <a:cs typeface="Lato" pitchFamily="34" charset="0"/>
              </a:rPr>
              <a:t>ÔNG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15816" y="2150735"/>
            <a:ext cx="733460" cy="27699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ctr"/>
            <a:r>
              <a:rPr lang="en-US" sz="1200" b="1" dirty="0">
                <a:latin typeface="Lato" pitchFamily="34" charset="0"/>
                <a:cs typeface="Lato" pitchFamily="34" charset="0"/>
              </a:rPr>
              <a:t>BÀ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00192" y="2438767"/>
            <a:ext cx="733460" cy="27699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ctr"/>
            <a:r>
              <a:rPr lang="en-US" sz="1200" b="1" dirty="0">
                <a:latin typeface="Lato" pitchFamily="34" charset="0"/>
                <a:cs typeface="Lato" pitchFamily="34" charset="0"/>
              </a:rPr>
              <a:t>BỐ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42396" y="2078727"/>
            <a:ext cx="733460" cy="27699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ctr"/>
            <a:r>
              <a:rPr lang="en-US" sz="1200" b="1" dirty="0">
                <a:latin typeface="Lato" pitchFamily="34" charset="0"/>
                <a:cs typeface="Lato" pitchFamily="34" charset="0"/>
              </a:rPr>
              <a:t>MẸ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90235" y="2643758"/>
            <a:ext cx="733460" cy="27699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ctr"/>
            <a:r>
              <a:rPr lang="en-US" sz="1200" b="1" dirty="0">
                <a:latin typeface="Lato" pitchFamily="34" charset="0"/>
                <a:cs typeface="Lato" pitchFamily="34" charset="0"/>
              </a:rPr>
              <a:t>HOA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193935" y="3734911"/>
            <a:ext cx="1378065" cy="27699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ctr"/>
            <a:r>
              <a:rPr lang="en-US" sz="1200" b="1" dirty="0">
                <a:latin typeface="Lato" pitchFamily="34" charset="0"/>
                <a:cs typeface="Lato" pitchFamily="34" charset="0"/>
              </a:rPr>
              <a:t>EM TRAI</a:t>
            </a:r>
          </a:p>
        </p:txBody>
      </p:sp>
    </p:spTree>
    <p:extLst>
      <p:ext uri="{BB962C8B-B14F-4D97-AF65-F5344CB8AC3E}">
        <p14:creationId xmlns:p14="http://schemas.microsoft.com/office/powerpoint/2010/main" val="386173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14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26994" y="606314"/>
            <a:ext cx="6400800" cy="33855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sz="1600" b="1" dirty="0" err="1">
                <a:latin typeface="Lato" pitchFamily="34" charset="0"/>
                <a:cs typeface="Lato" pitchFamily="34" charset="0"/>
              </a:rPr>
              <a:t>Quan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sát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hình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và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cho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biết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gia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đình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Hoa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có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những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ai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420" y="508234"/>
            <a:ext cx="372363" cy="53471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77"/>
          <a:stretch/>
        </p:blipFill>
        <p:spPr>
          <a:xfrm>
            <a:off x="1638230" y="1074755"/>
            <a:ext cx="5867540" cy="3815300"/>
          </a:xfrm>
          <a:prstGeom prst="rect">
            <a:avLst/>
          </a:prstGeom>
        </p:spPr>
      </p:pic>
      <p:sp>
        <p:nvSpPr>
          <p:cNvPr id="3" name="Rounded Rectangular Callout 2"/>
          <p:cNvSpPr/>
          <p:nvPr/>
        </p:nvSpPr>
        <p:spPr>
          <a:xfrm>
            <a:off x="3531350" y="2499742"/>
            <a:ext cx="792088" cy="288032"/>
          </a:xfrm>
          <a:prstGeom prst="wedgeRoundRectCallout">
            <a:avLst>
              <a:gd name="adj1" fmla="val 34733"/>
              <a:gd name="adj2" fmla="val 73402"/>
              <a:gd name="adj3" fmla="val 16667"/>
            </a:avLst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numCol="1" rtlCol="0" anchor="ctr"/>
          <a:lstStyle/>
          <a:p>
            <a:pPr algn="ctr"/>
            <a:r>
              <a:rPr lang="en-US" sz="700" dirty="0" err="1">
                <a:latin typeface="Lato" panose="020F0502020204030203" pitchFamily="34" charset="0"/>
                <a:ea typeface="Arial Unicode MS" panose="020B0604020202020204" pitchFamily="34" charset="-128"/>
                <a:cs typeface="Lato" panose="020F0502020204030203" pitchFamily="34" charset="0"/>
              </a:rPr>
              <a:t>Hôm</a:t>
            </a:r>
            <a:r>
              <a:rPr lang="en-US" sz="700" dirty="0">
                <a:latin typeface="Lato" panose="020F0502020204030203" pitchFamily="34" charset="0"/>
                <a:ea typeface="Arial Unicode MS" panose="020B0604020202020204" pitchFamily="34" charset="-128"/>
                <a:cs typeface="Lato" panose="020F0502020204030203" pitchFamily="34" charset="0"/>
              </a:rPr>
              <a:t> nay con </a:t>
            </a:r>
            <a:r>
              <a:rPr lang="en-US" sz="700" dirty="0" err="1">
                <a:latin typeface="Lato" panose="020F0502020204030203" pitchFamily="34" charset="0"/>
                <a:ea typeface="Arial Unicode MS" panose="020B0604020202020204" pitchFamily="34" charset="-128"/>
                <a:cs typeface="Lato" panose="020F0502020204030203" pitchFamily="34" charset="0"/>
              </a:rPr>
              <a:t>đi</a:t>
            </a:r>
            <a:r>
              <a:rPr lang="en-US" sz="700" dirty="0">
                <a:latin typeface="Lato" panose="020F0502020204030203" pitchFamily="34" charset="0"/>
                <a:ea typeface="Arial Unicode MS" panose="020B0604020202020204" pitchFamily="34" charset="-128"/>
                <a:cs typeface="Lato" panose="020F0502020204030203" pitchFamily="34" charset="0"/>
              </a:rPr>
              <a:t> </a:t>
            </a:r>
            <a:r>
              <a:rPr lang="en-US" sz="700" dirty="0" err="1">
                <a:latin typeface="Lato" panose="020F0502020204030203" pitchFamily="34" charset="0"/>
                <a:ea typeface="Arial Unicode MS" panose="020B0604020202020204" pitchFamily="34" charset="-128"/>
                <a:cs typeface="Lato" panose="020F0502020204030203" pitchFamily="34" charset="0"/>
              </a:rPr>
              <a:t>học</a:t>
            </a:r>
            <a:r>
              <a:rPr lang="en-US" sz="700" dirty="0">
                <a:latin typeface="Lato" panose="020F0502020204030203" pitchFamily="34" charset="0"/>
                <a:ea typeface="Arial Unicode MS" panose="020B0604020202020204" pitchFamily="34" charset="-128"/>
                <a:cs typeface="Lato" panose="020F0502020204030203" pitchFamily="34" charset="0"/>
              </a:rPr>
              <a:t> </a:t>
            </a:r>
            <a:r>
              <a:rPr lang="en-US" sz="700" dirty="0" err="1">
                <a:latin typeface="Lato" panose="020F0502020204030203" pitchFamily="34" charset="0"/>
                <a:ea typeface="Arial Unicode MS" panose="020B0604020202020204" pitchFamily="34" charset="-128"/>
                <a:cs typeface="Lato" panose="020F0502020204030203" pitchFamily="34" charset="0"/>
              </a:rPr>
              <a:t>rất</a:t>
            </a:r>
            <a:r>
              <a:rPr lang="en-US" sz="700" dirty="0">
                <a:latin typeface="Lato" panose="020F0502020204030203" pitchFamily="34" charset="0"/>
                <a:ea typeface="Arial Unicode MS" panose="020B0604020202020204" pitchFamily="34" charset="-128"/>
                <a:cs typeface="Lato" panose="020F0502020204030203" pitchFamily="34" charset="0"/>
              </a:rPr>
              <a:t> </a:t>
            </a:r>
            <a:r>
              <a:rPr lang="en-US" sz="700" dirty="0" err="1">
                <a:latin typeface="Lato" panose="020F0502020204030203" pitchFamily="34" charset="0"/>
                <a:ea typeface="Arial Unicode MS" panose="020B0604020202020204" pitchFamily="34" charset="-128"/>
                <a:cs typeface="Lato" panose="020F0502020204030203" pitchFamily="34" charset="0"/>
              </a:rPr>
              <a:t>vui</a:t>
            </a:r>
            <a:r>
              <a:rPr lang="en-US" sz="700" dirty="0">
                <a:latin typeface="Lato" panose="020F0502020204030203" pitchFamily="34" charset="0"/>
                <a:ea typeface="Arial Unicode MS" panose="020B0604020202020204" pitchFamily="34" charset="-128"/>
                <a:cs typeface="Lato" panose="020F050202020403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22778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508234"/>
            <a:ext cx="6400800" cy="33855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sz="1600" b="1" dirty="0" err="1">
                <a:latin typeface="Lato" pitchFamily="34" charset="0"/>
                <a:cs typeface="Lato" pitchFamily="34" charset="0"/>
              </a:rPr>
              <a:t>Lúc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nghỉ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ngơi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,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mọi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người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trong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gia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đình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Hoa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thường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làm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gì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420" y="508234"/>
            <a:ext cx="372363" cy="53471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864" y="1042948"/>
            <a:ext cx="5338504" cy="399780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0938" y="927034"/>
            <a:ext cx="5428355" cy="422963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350" y="873553"/>
            <a:ext cx="5159530" cy="4262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692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508234"/>
            <a:ext cx="6400800" cy="33855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sz="1600" b="1" dirty="0" err="1">
                <a:latin typeface="Lato" pitchFamily="34" charset="0"/>
                <a:cs typeface="Lato" pitchFamily="34" charset="0"/>
              </a:rPr>
              <a:t>Lúc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nghỉ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ngơi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,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mọi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người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trong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gia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đình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Hoa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thường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làm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gì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420" y="508234"/>
            <a:ext cx="372363" cy="53471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999" y="2067693"/>
            <a:ext cx="2458978" cy="184143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918" y="2067695"/>
            <a:ext cx="2363319" cy="184143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5161" y="2067694"/>
            <a:ext cx="2229215" cy="184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615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997" y="1875633"/>
            <a:ext cx="5372005" cy="1392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677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26994" y="606314"/>
            <a:ext cx="6400800" cy="33855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sz="1600" b="1" dirty="0" err="1">
                <a:latin typeface="Lato" pitchFamily="34" charset="0"/>
                <a:cs typeface="Lato" pitchFamily="34" charset="0"/>
              </a:rPr>
              <a:t>Giới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thiệu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với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bạn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về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các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thành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viên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trong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gia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đình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em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420" y="582893"/>
            <a:ext cx="372363" cy="38539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15000" y="4012717"/>
            <a:ext cx="6781800" cy="33855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sz="1600" b="1" dirty="0">
                <a:latin typeface="Lato" pitchFamily="34" charset="0"/>
                <a:cs typeface="Lato" pitchFamily="34" charset="0"/>
              </a:rPr>
              <a:t>1.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Gia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đình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các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bạn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có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những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thành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viên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nào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15000" y="4421048"/>
            <a:ext cx="6781800" cy="33855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sz="1600" b="1" dirty="0">
                <a:latin typeface="Lato" pitchFamily="34" charset="0"/>
                <a:cs typeface="Lato" pitchFamily="34" charset="0"/>
              </a:rPr>
              <a:t>2.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Lúc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nghỉ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ngơi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,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mọi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người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trong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gia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đình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thường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làm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gì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0841" y="968288"/>
            <a:ext cx="4987334" cy="280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231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7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accel="1000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7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accel="1000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3864" y="1875633"/>
            <a:ext cx="4416271" cy="1392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21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22782" y="557212"/>
            <a:ext cx="8090281" cy="58477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sz="1600" b="1" dirty="0" err="1">
                <a:latin typeface="Lato" pitchFamily="34" charset="0"/>
                <a:cs typeface="Lato" pitchFamily="34" charset="0"/>
              </a:rPr>
              <a:t>Quan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sát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hình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và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cho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biết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mọi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người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trong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gia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đình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Hoa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cùng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tham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gia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công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việc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nhà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như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thế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nào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411" y="582893"/>
            <a:ext cx="268380" cy="38539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33" y="1277158"/>
            <a:ext cx="8482130" cy="3549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924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22782" y="557212"/>
            <a:ext cx="8090281" cy="58477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sz="1600" b="1" dirty="0" err="1">
                <a:latin typeface="Lato" pitchFamily="34" charset="0"/>
                <a:cs typeface="Lato" pitchFamily="34" charset="0"/>
              </a:rPr>
              <a:t>Quan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sát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hình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và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cho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biết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mọi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người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trong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gia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đình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Hoa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cùng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tham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gia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công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việc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nhà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như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thế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nào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411" y="582893"/>
            <a:ext cx="268380" cy="38539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33" y="1277158"/>
            <a:ext cx="8482131" cy="354928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71" t="6567" r="60309" b="17739"/>
          <a:stretch/>
        </p:blipFill>
        <p:spPr>
          <a:xfrm>
            <a:off x="1932175" y="1503638"/>
            <a:ext cx="1773130" cy="271053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37" t="41232" r="62216" b="9251"/>
          <a:stretch/>
        </p:blipFill>
        <p:spPr>
          <a:xfrm>
            <a:off x="2356147" y="2719346"/>
            <a:ext cx="1195606" cy="178904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0" t="40886" r="33497" b="9114"/>
          <a:stretch/>
        </p:blipFill>
        <p:spPr>
          <a:xfrm>
            <a:off x="4906777" y="2727297"/>
            <a:ext cx="1060675" cy="177064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54" t="14244" r="20244" b="33582"/>
          <a:stretch/>
        </p:blipFill>
        <p:spPr>
          <a:xfrm>
            <a:off x="5460967" y="1749057"/>
            <a:ext cx="1647498" cy="1892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522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22782" y="557212"/>
            <a:ext cx="8090281" cy="58477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sz="1600" b="1" dirty="0" err="1">
                <a:latin typeface="Lato" pitchFamily="34" charset="0"/>
                <a:cs typeface="Lato" pitchFamily="34" charset="0"/>
              </a:rPr>
              <a:t>Quan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sát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hình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và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cho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biết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mọi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người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trong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gia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đình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Hoa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cùng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tham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gia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công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việc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nhà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như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thế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nào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411" y="582893"/>
            <a:ext cx="268380" cy="38539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33" y="1277158"/>
            <a:ext cx="8482130" cy="3549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6104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3864" y="1999479"/>
            <a:ext cx="4416271" cy="1144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493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6994" y="606314"/>
            <a:ext cx="6400800" cy="33855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sz="1600" b="1" dirty="0" err="1">
                <a:latin typeface="Lato" pitchFamily="34" charset="0"/>
                <a:cs typeface="Lato" pitchFamily="34" charset="0"/>
              </a:rPr>
              <a:t>Cùng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vẽ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về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gia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đình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420" y="582893"/>
            <a:ext cx="372363" cy="38539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418" y="1185904"/>
            <a:ext cx="7261164" cy="3383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798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250" y="1999479"/>
            <a:ext cx="3877499" cy="1144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442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1663" y="968288"/>
            <a:ext cx="4134479" cy="379707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993498"/>
            <a:ext cx="4559401" cy="379528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02" y="993498"/>
            <a:ext cx="3960440" cy="39927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811" y="582893"/>
            <a:ext cx="363580" cy="38539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26994" y="606314"/>
            <a:ext cx="6400800" cy="33855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sz="1600" b="1" dirty="0">
                <a:latin typeface="Lato" pitchFamily="34" charset="0"/>
                <a:cs typeface="Lato" pitchFamily="34" charset="0"/>
              </a:rPr>
              <a:t>Ở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nhà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,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em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đã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làm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được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những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việc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gì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để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giúp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bố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mẹ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213203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1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601" y="1847488"/>
            <a:ext cx="2458298" cy="225768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3848" y="1927378"/>
            <a:ext cx="2520280" cy="209790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8184" y="1851106"/>
            <a:ext cx="2232248" cy="22504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811" y="582893"/>
            <a:ext cx="363580" cy="38539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26994" y="606314"/>
            <a:ext cx="6400800" cy="58477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sz="1600" b="1" dirty="0">
                <a:latin typeface="Lato" pitchFamily="34" charset="0"/>
                <a:cs typeface="Lato" pitchFamily="34" charset="0"/>
              </a:rPr>
              <a:t>Ở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nhà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,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em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đã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làm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được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những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việc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gì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để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giúp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bố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mẹ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?</a:t>
            </a:r>
          </a:p>
          <a:p>
            <a:r>
              <a:rPr lang="en-US" sz="1600" b="1" dirty="0" err="1">
                <a:latin typeface="Lato" pitchFamily="34" charset="0"/>
                <a:cs typeface="Lato" pitchFamily="34" charset="0"/>
              </a:rPr>
              <a:t>Em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cảm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thấy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thế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nào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khi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tham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gia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các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công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việc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1600" b="1" dirty="0" err="1">
                <a:latin typeface="Lato" pitchFamily="34" charset="0"/>
                <a:cs typeface="Lato" pitchFamily="34" charset="0"/>
              </a:rPr>
              <a:t>đó</a:t>
            </a:r>
            <a:r>
              <a:rPr lang="en-US" sz="1600" b="1" dirty="0">
                <a:latin typeface="Lato" pitchFamily="34" charset="0"/>
                <a:cs typeface="Lato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375824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9051"/>
            <a:ext cx="5004048" cy="470539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491630"/>
            <a:ext cx="4178586" cy="2385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207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646</TotalTime>
  <Words>264</Words>
  <Application>Microsoft Office PowerPoint</Application>
  <PresentationFormat>On-screen Show (16:9)</PresentationFormat>
  <Paragraphs>37</Paragraphs>
  <Slides>20</Slides>
  <Notes>12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Arial Unicode MS</vt:lpstr>
      <vt:lpstr>Quicksand Medium</vt:lpstr>
      <vt:lpstr>Calibri</vt:lpstr>
      <vt:lpstr>Lato</vt:lpstr>
      <vt:lpstr>iCiel Panton Black</vt:lpstr>
      <vt:lpstr>Office Theme</vt:lpstr>
      <vt:lpstr>CHỦ ĐỀ 1: Gia đình Bài 1: Kể về gia đình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TK2</dc:creator>
  <cp:lastModifiedBy>AES</cp:lastModifiedBy>
  <cp:revision>26</cp:revision>
  <dcterms:created xsi:type="dcterms:W3CDTF">2020-04-28T02:36:50Z</dcterms:created>
  <dcterms:modified xsi:type="dcterms:W3CDTF">2020-07-23T02:19:41Z</dcterms:modified>
</cp:coreProperties>
</file>